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Libre Baskerville" panose="02000000000000000000" pitchFamily="2" charset="0"/>
      <p:regular r:id="rId16"/>
      <p:bold r:id="rId17"/>
      <p:italic r:id="rId18"/>
    </p:embeddedFont>
    <p:embeddedFont>
      <p:font typeface="Libre Baskerville Bold" panose="02000000000000000000" pitchFamily="2" charset="0"/>
      <p:regular r:id="rId19"/>
      <p:bold r:id="rId20"/>
    </p:embeddedFont>
    <p:embeddedFont>
      <p:font typeface="Yeseva One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7902E5-4B03-42DF-BDAE-6D85F8EC3F1D}" v="2" dt="2024-12-09T11:54:54.6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8.svg"/><Relationship Id="rId7" Type="http://schemas.openxmlformats.org/officeDocument/2006/relationships/image" Target="../media/image1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10" Type="http://schemas.openxmlformats.org/officeDocument/2006/relationships/image" Target="../media/image18.jpeg"/><Relationship Id="rId4" Type="http://schemas.openxmlformats.org/officeDocument/2006/relationships/image" Target="../media/image1.png"/><Relationship Id="rId9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10" Type="http://schemas.openxmlformats.org/officeDocument/2006/relationships/image" Target="../media/image23.png"/><Relationship Id="rId4" Type="http://schemas.openxmlformats.org/officeDocument/2006/relationships/image" Target="../media/image1.pn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10" Type="http://schemas.openxmlformats.org/officeDocument/2006/relationships/image" Target="../media/image27.png"/><Relationship Id="rId4" Type="http://schemas.openxmlformats.org/officeDocument/2006/relationships/image" Target="../media/image1.png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8.svg"/><Relationship Id="rId7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740968" y="1104900"/>
            <a:ext cx="10326127" cy="38472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500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Narzędzia</a:t>
            </a:r>
            <a:r>
              <a:rPr lang="en-US" sz="50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</a:t>
            </a:r>
            <a:r>
              <a:rPr lang="en-US" sz="500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analityczno</a:t>
            </a:r>
            <a:r>
              <a:rPr lang="en-US" sz="50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-</a:t>
            </a:r>
            <a:r>
              <a:rPr lang="en-US" sz="500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kreatywne</a:t>
            </a:r>
            <a:r>
              <a:rPr lang="en-US" sz="50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w </a:t>
            </a:r>
            <a:r>
              <a:rPr lang="en-US" sz="500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procesie</a:t>
            </a:r>
            <a:r>
              <a:rPr lang="en-US" sz="50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</a:t>
            </a:r>
            <a:r>
              <a:rPr lang="en-US" sz="500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ocalania</a:t>
            </a:r>
            <a:r>
              <a:rPr lang="en-US" sz="50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</a:t>
            </a:r>
            <a:r>
              <a:rPr lang="en-US" sz="500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od</a:t>
            </a:r>
            <a:r>
              <a:rPr lang="en-US" sz="50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</a:t>
            </a:r>
            <a:r>
              <a:rPr lang="en-US" sz="500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zapomnienia</a:t>
            </a:r>
            <a:r>
              <a:rPr lang="en-US" sz="50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.</a:t>
            </a:r>
            <a:endParaRPr lang="pl-PL" sz="5000">
              <a:solidFill>
                <a:srgbClr val="000000"/>
              </a:solidFill>
              <a:latin typeface="Yeseva One"/>
              <a:ea typeface="Yeseva One"/>
              <a:cs typeface="Yeseva One"/>
              <a:sym typeface="Yeseva One"/>
            </a:endParaRPr>
          </a:p>
          <a:p>
            <a:pPr algn="ctr">
              <a:lnSpc>
                <a:spcPts val="5000"/>
              </a:lnSpc>
            </a:pPr>
            <a:r>
              <a:rPr lang="en-US" sz="320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Rekonstrukcja</a:t>
            </a:r>
            <a:r>
              <a:rPr lang="en-US" sz="32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przedwojennnego</a:t>
            </a:r>
            <a:r>
              <a:rPr lang="en-US" sz="32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krajobrazu</a:t>
            </a:r>
            <a:r>
              <a:rPr lang="en-US" sz="32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wsi</a:t>
            </a:r>
            <a:r>
              <a:rPr lang="en-US" sz="32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Łopienka</a:t>
            </a:r>
            <a:r>
              <a:rPr lang="en-US" sz="32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na</a:t>
            </a:r>
            <a:r>
              <a:rPr lang="en-US" sz="32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potrzeby</a:t>
            </a:r>
            <a:r>
              <a:rPr lang="en-US" sz="32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opracowania</a:t>
            </a:r>
            <a:r>
              <a:rPr lang="en-US" sz="32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programu</a:t>
            </a:r>
            <a:r>
              <a:rPr lang="en-US" sz="32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szlaku</a:t>
            </a:r>
            <a:r>
              <a:rPr lang="en-US" sz="32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</a:t>
            </a:r>
            <a:r>
              <a:rPr lang="en-US" sz="320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pamięci</a:t>
            </a:r>
            <a:endParaRPr lang="en-US" sz="3200">
              <a:solidFill>
                <a:srgbClr val="000000"/>
              </a:solidFill>
              <a:latin typeface="Yeseva One"/>
              <a:ea typeface="Yeseva One"/>
              <a:cs typeface="Yeseva One"/>
              <a:sym typeface="Yeseva One"/>
            </a:endParaRPr>
          </a:p>
        </p:txBody>
      </p:sp>
      <p:sp>
        <p:nvSpPr>
          <p:cNvPr id="3" name="Freeform 3"/>
          <p:cNvSpPr/>
          <p:nvPr/>
        </p:nvSpPr>
        <p:spPr>
          <a:xfrm rot="-1266137">
            <a:off x="-1277219" y="5897732"/>
            <a:ext cx="5210769" cy="6721137"/>
          </a:xfrm>
          <a:custGeom>
            <a:avLst/>
            <a:gdLst/>
            <a:ahLst/>
            <a:cxnLst/>
            <a:rect l="l" t="t" r="r" b="b"/>
            <a:pathLst>
              <a:path w="5210769" h="6721137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569636">
            <a:off x="779619" y="-2269556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0" y="0"/>
            <a:ext cx="7740968" cy="10287000"/>
          </a:xfrm>
          <a:custGeom>
            <a:avLst/>
            <a:gdLst/>
            <a:ahLst/>
            <a:cxnLst/>
            <a:rect l="l" t="t" r="r" b="b"/>
            <a:pathLst>
              <a:path w="7740968" h="10287000">
                <a:moveTo>
                  <a:pt x="0" y="0"/>
                </a:moveTo>
                <a:lnTo>
                  <a:pt x="7740968" y="0"/>
                </a:lnTo>
                <a:lnTo>
                  <a:pt x="774096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994376" y="8361680"/>
            <a:ext cx="11681516" cy="256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000"/>
              </a:lnSpc>
            </a:pPr>
            <a:endParaRPr/>
          </a:p>
          <a:p>
            <a:pPr algn="just">
              <a:lnSpc>
                <a:spcPts val="2000"/>
              </a:lnSpc>
            </a:pPr>
            <a:r>
              <a:rPr lang="en-US" b="1" err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Opiekunowie</a:t>
            </a:r>
            <a:r>
              <a:rPr lang="en-US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 </a:t>
            </a:r>
            <a:r>
              <a:rPr lang="en-US" b="1" err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zespołu</a:t>
            </a:r>
            <a:r>
              <a:rPr lang="en-US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 </a:t>
            </a:r>
            <a:r>
              <a:rPr lang="en-US" b="1" err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badawczego</a:t>
            </a:r>
            <a:r>
              <a:rPr lang="en-US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:</a:t>
            </a:r>
            <a:endParaRPr lang="en-US" b="1">
              <a:solidFill>
                <a:srgbClr val="000000"/>
              </a:solidFill>
              <a:latin typeface="Libre Baskerville Bold"/>
              <a:ea typeface="Libre Baskerville Bold"/>
              <a:cs typeface="Libre Baskerville Bold"/>
            </a:endParaRPr>
          </a:p>
          <a:p>
            <a:pPr algn="just">
              <a:lnSpc>
                <a:spcPts val="2000"/>
              </a:lnSpc>
            </a:pPr>
            <a:r>
              <a:rPr lang="en-US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Dr Anna </a:t>
            </a:r>
            <a:r>
              <a:rPr lang="en-US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Długozima</a:t>
            </a:r>
            <a:endParaRPr lang="en-US">
              <a:solidFill>
                <a:srgbClr val="000000"/>
              </a:solidFill>
              <a:latin typeface="Libre Baskerville"/>
              <a:ea typeface="Libre Baskerville"/>
              <a:cs typeface="Libre Baskerville"/>
            </a:endParaRPr>
          </a:p>
          <a:p>
            <a:pPr algn="just">
              <a:lnSpc>
                <a:spcPts val="2000"/>
              </a:lnSpc>
            </a:pPr>
            <a:r>
              <a:rPr lang="en-US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Dr Izabela </a:t>
            </a:r>
            <a:r>
              <a:rPr lang="en-US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Dymitryszyn</a:t>
            </a:r>
            <a:endParaRPr lang="en-US">
              <a:solidFill>
                <a:srgbClr val="000000"/>
              </a:solidFill>
              <a:latin typeface="Libre Baskerville"/>
              <a:ea typeface="Libre Baskerville"/>
              <a:cs typeface="Libre Baskerville"/>
            </a:endParaRPr>
          </a:p>
          <a:p>
            <a:pPr algn="just">
              <a:lnSpc>
                <a:spcPts val="2000"/>
              </a:lnSpc>
            </a:pPr>
            <a:r>
              <a:rPr lang="en-US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Dr Ewa Kosiacka-Beck</a:t>
            </a:r>
            <a:endParaRPr lang="en-US">
              <a:solidFill>
                <a:srgbClr val="000000"/>
              </a:solidFill>
              <a:latin typeface="Libre Baskerville"/>
              <a:ea typeface="Libre Baskerville"/>
              <a:cs typeface="Libre Baskerville"/>
            </a:endParaRPr>
          </a:p>
          <a:p>
            <a:pPr algn="just">
              <a:lnSpc>
                <a:spcPts val="2000"/>
              </a:lnSpc>
            </a:pPr>
            <a:r>
              <a:rPr lang="en-US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Dr </a:t>
            </a:r>
            <a:r>
              <a:rPr lang="en-US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inż</a:t>
            </a:r>
            <a:r>
              <a:rPr lang="en-US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. Joanna </a:t>
            </a:r>
            <a:r>
              <a:rPr lang="en-US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Budnicka</a:t>
            </a:r>
            <a:r>
              <a:rPr lang="en-US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-Kosior</a:t>
            </a:r>
          </a:p>
          <a:p>
            <a:pPr algn="just">
              <a:lnSpc>
                <a:spcPts val="2000"/>
              </a:lnSpc>
            </a:pPr>
            <a:endParaRPr/>
          </a:p>
          <a:p>
            <a:pPr algn="just">
              <a:lnSpc>
                <a:spcPts val="2000"/>
              </a:lnSpc>
            </a:pPr>
            <a:endParaRPr/>
          </a:p>
          <a:p>
            <a:pPr algn="just">
              <a:lnSpc>
                <a:spcPts val="2000"/>
              </a:lnSpc>
            </a:pPr>
            <a:endParaRPr/>
          </a:p>
          <a:p>
            <a:pPr algn="just">
              <a:lnSpc>
                <a:spcPts val="2000"/>
              </a:lnSpc>
            </a:pPr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13155276" y="7633393"/>
            <a:ext cx="4911819" cy="256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00"/>
              </a:lnSpc>
            </a:pPr>
            <a:r>
              <a:rPr lang="en-US" b="1" err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Studenci</a:t>
            </a:r>
            <a:r>
              <a:rPr lang="en-US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 </a:t>
            </a:r>
            <a:r>
              <a:rPr lang="en-US" b="1" err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kierunku</a:t>
            </a:r>
            <a:endParaRPr lang="en-US" b="1" err="1">
              <a:solidFill>
                <a:srgbClr val="000000"/>
              </a:solidFill>
              <a:latin typeface="Libre Baskerville Bold"/>
              <a:ea typeface="Libre Baskerville Bold"/>
              <a:cs typeface="Libre Baskerville Bold"/>
            </a:endParaRPr>
          </a:p>
          <a:p>
            <a:pPr algn="r">
              <a:lnSpc>
                <a:spcPts val="2000"/>
              </a:lnSpc>
            </a:pPr>
            <a:r>
              <a:rPr lang="en-US" b="1" err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Gospodarka</a:t>
            </a:r>
            <a:r>
              <a:rPr lang="en-US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 </a:t>
            </a:r>
            <a:r>
              <a:rPr lang="en-US" b="1" err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Przestrzenna</a:t>
            </a:r>
            <a:r>
              <a:rPr lang="en-US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:</a:t>
            </a:r>
            <a:endParaRPr lang="en-US" b="1">
              <a:solidFill>
                <a:srgbClr val="000000"/>
              </a:solidFill>
              <a:latin typeface="Libre Baskerville Bold"/>
              <a:ea typeface="Libre Baskerville Bold"/>
              <a:cs typeface="Libre Baskerville Bold"/>
            </a:endParaRPr>
          </a:p>
          <a:p>
            <a:pPr algn="r">
              <a:lnSpc>
                <a:spcPts val="2000"/>
              </a:lnSpc>
            </a:pPr>
            <a:r>
              <a:rPr lang="en-US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Martyna </a:t>
            </a:r>
            <a:r>
              <a:rPr lang="en-US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Błaszczyk</a:t>
            </a:r>
            <a:endParaRPr lang="en-US" err="1">
              <a:solidFill>
                <a:srgbClr val="000000"/>
              </a:solidFill>
              <a:latin typeface="Libre Baskerville"/>
              <a:ea typeface="Libre Baskerville"/>
              <a:cs typeface="Libre Baskerville"/>
            </a:endParaRPr>
          </a:p>
          <a:p>
            <a:pPr algn="r">
              <a:lnSpc>
                <a:spcPts val="2000"/>
              </a:lnSpc>
            </a:pPr>
            <a:r>
              <a:rPr lang="en-US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Dominika </a:t>
            </a:r>
            <a:r>
              <a:rPr lang="en-US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Jałowiczor</a:t>
            </a:r>
            <a:endParaRPr lang="en-US" err="1">
              <a:solidFill>
                <a:srgbClr val="000000"/>
              </a:solidFill>
              <a:latin typeface="Libre Baskerville"/>
              <a:ea typeface="Libre Baskerville"/>
              <a:cs typeface="Libre Baskerville"/>
            </a:endParaRPr>
          </a:p>
          <a:p>
            <a:pPr algn="r">
              <a:lnSpc>
                <a:spcPts val="2000"/>
              </a:lnSpc>
            </a:pPr>
            <a:r>
              <a:rPr lang="en-US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Wiktoria Krajewska</a:t>
            </a:r>
            <a:endParaRPr lang="en-US">
              <a:solidFill>
                <a:srgbClr val="000000"/>
              </a:solidFill>
              <a:latin typeface="Libre Baskerville"/>
              <a:ea typeface="Libre Baskerville"/>
              <a:cs typeface="Libre Baskerville"/>
            </a:endParaRPr>
          </a:p>
          <a:p>
            <a:pPr algn="r">
              <a:lnSpc>
                <a:spcPts val="2000"/>
              </a:lnSpc>
            </a:pPr>
            <a:r>
              <a:rPr lang="en-US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Julia Lewandowska</a:t>
            </a:r>
            <a:endParaRPr lang="en-US">
              <a:solidFill>
                <a:srgbClr val="000000"/>
              </a:solidFill>
              <a:latin typeface="Libre Baskerville"/>
              <a:ea typeface="Libre Baskerville"/>
              <a:cs typeface="Libre Baskerville"/>
            </a:endParaRPr>
          </a:p>
          <a:p>
            <a:pPr algn="r">
              <a:lnSpc>
                <a:spcPts val="2000"/>
              </a:lnSpc>
            </a:pPr>
            <a:r>
              <a:rPr lang="en-US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Julia </a:t>
            </a:r>
            <a:r>
              <a:rPr lang="en-US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Maćkosz</a:t>
            </a:r>
            <a:endParaRPr lang="en-US" err="1">
              <a:solidFill>
                <a:srgbClr val="000000"/>
              </a:solidFill>
              <a:latin typeface="Libre Baskerville"/>
              <a:ea typeface="Libre Baskerville"/>
              <a:cs typeface="Libre Baskerville"/>
            </a:endParaRPr>
          </a:p>
          <a:p>
            <a:pPr algn="r">
              <a:lnSpc>
                <a:spcPts val="2000"/>
              </a:lnSpc>
            </a:pPr>
            <a:r>
              <a:rPr lang="en-US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Laura Mierzejewska</a:t>
            </a:r>
            <a:endParaRPr lang="en-US">
              <a:solidFill>
                <a:srgbClr val="000000"/>
              </a:solidFill>
              <a:latin typeface="Libre Baskerville"/>
              <a:ea typeface="Libre Baskerville"/>
              <a:cs typeface="Libre Baskerville"/>
            </a:endParaRPr>
          </a:p>
          <a:p>
            <a:pPr algn="r">
              <a:lnSpc>
                <a:spcPts val="2000"/>
              </a:lnSpc>
            </a:pPr>
            <a:r>
              <a:rPr lang="en-US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Urszula </a:t>
            </a:r>
            <a:r>
              <a:rPr lang="en-US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Mokiejewska</a:t>
            </a:r>
            <a:r>
              <a:rPr lang="en-US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endParaRPr lang="en-US">
              <a:solidFill>
                <a:srgbClr val="000000"/>
              </a:solidFill>
              <a:latin typeface="Libre Baskerville"/>
              <a:ea typeface="Libre Baskerville"/>
              <a:cs typeface="Libre Baskerville"/>
            </a:endParaRPr>
          </a:p>
          <a:p>
            <a:pPr algn="r">
              <a:lnSpc>
                <a:spcPts val="2000"/>
              </a:lnSpc>
            </a:pPr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6454399" y="176283"/>
            <a:ext cx="11681516" cy="259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Warszawa, 6 </a:t>
            </a:r>
            <a:r>
              <a:rPr lang="en-US" sz="20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grudnia</a:t>
            </a: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2024 r.</a:t>
            </a:r>
            <a:endParaRPr lang="pl-PL" sz="20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378780" y="6620615"/>
            <a:ext cx="15050503" cy="294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Projekt</a:t>
            </a: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18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dofinansowany</a:t>
            </a: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w </a:t>
            </a:r>
            <a:r>
              <a:rPr lang="en-US" sz="18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systemie</a:t>
            </a: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18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grantowym</a:t>
            </a: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18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tzw</a:t>
            </a: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. </a:t>
            </a:r>
            <a:r>
              <a:rPr lang="en-US" sz="18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Konkurs</a:t>
            </a: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18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Główny</a:t>
            </a: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18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edycja</a:t>
            </a: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2024</a:t>
            </a:r>
          </a:p>
        </p:txBody>
      </p:sp>
      <p:sp>
        <p:nvSpPr>
          <p:cNvPr id="10" name="TextBox 8"/>
          <p:cNvSpPr txBox="1"/>
          <p:nvPr/>
        </p:nvSpPr>
        <p:spPr>
          <a:xfrm>
            <a:off x="7696200" y="647700"/>
            <a:ext cx="10591800" cy="2593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00"/>
              </a:lnSpc>
            </a:pPr>
            <a:r>
              <a:rPr lang="pl-PL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51. Przegląd Dorobku Kół Naukowych SGGW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569636">
            <a:off x="779619" y="-2269556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3755510">
            <a:off x="14637629" y="5499669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744200" y="3086100"/>
            <a:ext cx="6861138" cy="6249317"/>
          </a:xfrm>
          <a:custGeom>
            <a:avLst/>
            <a:gdLst/>
            <a:ahLst/>
            <a:cxnLst/>
            <a:rect l="l" t="t" r="r" b="b"/>
            <a:pathLst>
              <a:path w="6861138" h="6249317">
                <a:moveTo>
                  <a:pt x="0" y="0"/>
                </a:moveTo>
                <a:lnTo>
                  <a:pt x="6861138" y="0"/>
                </a:lnTo>
                <a:lnTo>
                  <a:pt x="6861138" y="6249317"/>
                </a:lnTo>
                <a:lnTo>
                  <a:pt x="0" y="624931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50686" y="3432503"/>
            <a:ext cx="9564612" cy="5694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79"/>
              </a:lnSpc>
            </a:pP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Bieszczadzka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wieś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Łopienka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,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którą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niegdyś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zamieszkiwała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ludność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bojkowska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.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Została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założona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w XVI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wieku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, a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jej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mieszkańcy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byli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głównie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pochodzenia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rusko-wołoskiego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wyznania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grekokatolickiego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.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Byli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to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ludzie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,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którzy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zajmowali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się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rolnictwem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,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hodowlą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zwierząt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oraz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pasterstwem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.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Wieś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została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wysiedlona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w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latach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1946-47 w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wyniku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akcji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“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Wisła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”, a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pozostałością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po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niej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jest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między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innymi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odbudowana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cerkiew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pod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wezwaniem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Matki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Bożej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,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która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stała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się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miejscem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kultu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celem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licznych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pielgrzymek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.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Dzisiaj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Łopienka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jest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miejscem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pamięci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o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Bojkach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.</a:t>
            </a:r>
          </a:p>
          <a:p>
            <a:pPr algn="just">
              <a:lnSpc>
                <a:spcPts val="3779"/>
              </a:lnSpc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1028700" y="1162050"/>
            <a:ext cx="16230600" cy="93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6999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Charakterystyka wsi Łopienka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623719" y="9995535"/>
            <a:ext cx="13346817" cy="291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Projekt dofinansowany w systemie grantowym tzw. Konkurs Główny edycja 2024.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Organic Line Element"/>
          <p:cNvSpPr/>
          <p:nvPr/>
        </p:nvSpPr>
        <p:spPr>
          <a:xfrm>
            <a:off x="12610204" y="-571500"/>
            <a:ext cx="6626483" cy="5715000"/>
          </a:xfrm>
          <a:custGeom>
            <a:avLst/>
            <a:gdLst/>
            <a:ahLst/>
            <a:cxnLst/>
            <a:rect l="l" t="t" r="r" b="b"/>
            <a:pathLst>
              <a:path w="6626483" h="5715000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 descr="Organic Line Element"/>
          <p:cNvSpPr/>
          <p:nvPr/>
        </p:nvSpPr>
        <p:spPr>
          <a:xfrm rot="-1266137">
            <a:off x="-1277219" y="5897732"/>
            <a:ext cx="5210769" cy="6721137"/>
          </a:xfrm>
          <a:custGeom>
            <a:avLst/>
            <a:gdLst/>
            <a:ahLst/>
            <a:cxnLst/>
            <a:rect l="l" t="t" r="r" b="b"/>
            <a:pathLst>
              <a:path w="5210769" h="6721137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 descr="Curve Line"/>
          <p:cNvSpPr/>
          <p:nvPr/>
        </p:nvSpPr>
        <p:spPr>
          <a:xfrm rot="-5569636">
            <a:off x="816727" y="-2262878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 descr="Curve Line"/>
          <p:cNvSpPr/>
          <p:nvPr/>
        </p:nvSpPr>
        <p:spPr>
          <a:xfrm rot="-3755510">
            <a:off x="14637629" y="5499669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737144" y="1028700"/>
            <a:ext cx="5512605" cy="8229600"/>
          </a:xfrm>
          <a:custGeom>
            <a:avLst/>
            <a:gdLst/>
            <a:ahLst/>
            <a:cxnLst/>
            <a:rect l="l" t="t" r="r" b="b"/>
            <a:pathLst>
              <a:path w="5512605" h="8229600">
                <a:moveTo>
                  <a:pt x="0" y="0"/>
                </a:moveTo>
                <a:lnTo>
                  <a:pt x="5512605" y="0"/>
                </a:lnTo>
                <a:lnTo>
                  <a:pt x="551260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 l="-49524" r="-49524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247944" y="500062"/>
            <a:ext cx="4864952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399"/>
              </a:lnSpc>
            </a:pPr>
            <a:r>
              <a:rPr lang="en-US" sz="6999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Cel pracy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76400" y="2247900"/>
            <a:ext cx="8001000" cy="53347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204"/>
              </a:lnSpc>
            </a:pP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Celem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pracy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była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kontynuacja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badań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z 2022 r.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pn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.: „Stan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zachowania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trwałość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dawnego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wiejskiego</a:t>
            </a:r>
            <a:r>
              <a:rPr lang="pl-PL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krajobrazu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na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przykładzie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wysiedlonej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wsi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Łopienka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w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Bieszczadach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”. </a:t>
            </a:r>
          </a:p>
          <a:p>
            <a:pPr algn="just">
              <a:lnSpc>
                <a:spcPts val="3204"/>
              </a:lnSpc>
            </a:pPr>
            <a:endParaRPr sz="2700"/>
          </a:p>
          <a:p>
            <a:pPr algn="just">
              <a:lnSpc>
                <a:spcPts val="3204"/>
              </a:lnSpc>
            </a:pP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Realizacja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celu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głównego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odbywa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się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poprzez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dwa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kluczowe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zadania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:</a:t>
            </a:r>
          </a:p>
          <a:p>
            <a:pPr marL="461208" lvl="1" indent="-230604" algn="just">
              <a:lnSpc>
                <a:spcPts val="3204"/>
              </a:lnSpc>
              <a:buAutoNum type="arabicPeriod"/>
            </a:pP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Inwentaryzacja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waloryzacja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reliktów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stanowiących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świadectwo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przedwojennej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historii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obecności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Bojków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w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dolinie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Łopienki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.</a:t>
            </a:r>
          </a:p>
          <a:p>
            <a:pPr marL="461208" lvl="1" indent="-230604" algn="just">
              <a:lnSpc>
                <a:spcPts val="3204"/>
              </a:lnSpc>
              <a:buAutoNum type="arabicPeriod"/>
            </a:pP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Opracowanie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mapy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zidentyfikowanych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obiektów</a:t>
            </a:r>
            <a:endParaRPr lang="en-US" sz="27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623719" y="9995535"/>
            <a:ext cx="13346817" cy="291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Projekt dofinansowany w systemie grantowym tzw. Konkurs Główny edycja 2024.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10204" y="-571500"/>
            <a:ext cx="6626483" cy="5715000"/>
          </a:xfrm>
          <a:custGeom>
            <a:avLst/>
            <a:gdLst/>
            <a:ahLst/>
            <a:cxnLst/>
            <a:rect l="l" t="t" r="r" b="b"/>
            <a:pathLst>
              <a:path w="6626483" h="5715000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266137">
            <a:off x="-1277219" y="5897732"/>
            <a:ext cx="5210769" cy="6721137"/>
          </a:xfrm>
          <a:custGeom>
            <a:avLst/>
            <a:gdLst/>
            <a:ahLst/>
            <a:cxnLst/>
            <a:rect l="l" t="t" r="r" b="b"/>
            <a:pathLst>
              <a:path w="5210769" h="6721137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569636">
            <a:off x="779619" y="-2269556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2286000"/>
            <a:ext cx="16230600" cy="409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 err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Zakres</a:t>
            </a:r>
            <a:r>
              <a:rPr lang="en-US" sz="2700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 </a:t>
            </a:r>
            <a:r>
              <a:rPr lang="en-US" sz="2700" b="1" err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terytorialny</a:t>
            </a:r>
            <a:r>
              <a:rPr lang="en-US" sz="2700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:</a:t>
            </a:r>
          </a:p>
          <a:p>
            <a:pPr algn="ctr">
              <a:lnSpc>
                <a:spcPts val="3240"/>
              </a:lnSpc>
            </a:pP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Badania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terenowe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objęły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dolinę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potoków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Łopienka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,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Huzyłowski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Rupny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,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gdzie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zinwentaryzowano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zwaloryzowano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relikty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dawnych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zabudowań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,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obejść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oraz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ważnych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miejsc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. </a:t>
            </a:r>
          </a:p>
          <a:p>
            <a:pPr algn="ctr">
              <a:lnSpc>
                <a:spcPts val="3240"/>
              </a:lnSpc>
            </a:pPr>
            <a:endParaRPr sz="2700"/>
          </a:p>
          <a:p>
            <a:pPr algn="ctr">
              <a:lnSpc>
                <a:spcPts val="3240"/>
              </a:lnSpc>
            </a:pPr>
            <a:r>
              <a:rPr lang="en-US" sz="2700" b="1" err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Zakres</a:t>
            </a:r>
            <a:r>
              <a:rPr lang="en-US" sz="2700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 </a:t>
            </a:r>
            <a:r>
              <a:rPr lang="en-US" sz="2700" b="1" err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merytoryczny</a:t>
            </a:r>
            <a:r>
              <a:rPr lang="en-US" sz="2700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:</a:t>
            </a:r>
          </a:p>
          <a:p>
            <a:pPr algn="ctr">
              <a:lnSpc>
                <a:spcPts val="3240"/>
              </a:lnSpc>
            </a:pP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Zinwentaryzowano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zwaloryzowano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pozostałości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po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zabudowaniach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bojkowskich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.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Efekt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tej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pracy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stanowi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podstawę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do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opracowania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koncepcji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szlaku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historyczno-krajobrazowego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.</a:t>
            </a:r>
          </a:p>
          <a:p>
            <a:pPr algn="ctr">
              <a:lnSpc>
                <a:spcPts val="3240"/>
              </a:lnSpc>
            </a:pPr>
            <a:endParaRPr/>
          </a:p>
          <a:p>
            <a:pPr algn="ctr">
              <a:lnSpc>
                <a:spcPts val="3240"/>
              </a:lnSpc>
            </a:pPr>
            <a:endParaRPr/>
          </a:p>
        </p:txBody>
      </p:sp>
      <p:sp>
        <p:nvSpPr>
          <p:cNvPr id="6" name="Freeform 6"/>
          <p:cNvSpPr/>
          <p:nvPr/>
        </p:nvSpPr>
        <p:spPr>
          <a:xfrm rot="-3755510">
            <a:off x="14637629" y="5499669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233179" y="7343193"/>
            <a:ext cx="5451335" cy="3373014"/>
          </a:xfrm>
          <a:custGeom>
            <a:avLst/>
            <a:gdLst/>
            <a:ahLst/>
            <a:cxnLst/>
            <a:rect l="l" t="t" r="r" b="b"/>
            <a:pathLst>
              <a:path w="5451335" h="3373014">
                <a:moveTo>
                  <a:pt x="0" y="0"/>
                </a:moveTo>
                <a:lnTo>
                  <a:pt x="5451336" y="0"/>
                </a:lnTo>
                <a:lnTo>
                  <a:pt x="5451336" y="3373014"/>
                </a:lnTo>
                <a:lnTo>
                  <a:pt x="0" y="3373014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895648" y="630238"/>
            <a:ext cx="8496705" cy="93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6999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Zakres</a:t>
            </a:r>
          </a:p>
        </p:txBody>
      </p:sp>
      <p:sp>
        <p:nvSpPr>
          <p:cNvPr id="9" name="Freeform 9"/>
          <p:cNvSpPr/>
          <p:nvPr/>
        </p:nvSpPr>
        <p:spPr>
          <a:xfrm>
            <a:off x="13810264" y="6432206"/>
            <a:ext cx="3748501" cy="4284001"/>
          </a:xfrm>
          <a:custGeom>
            <a:avLst/>
            <a:gdLst/>
            <a:ahLst/>
            <a:cxnLst/>
            <a:rect l="l" t="t" r="r" b="b"/>
            <a:pathLst>
              <a:path w="3748501" h="4284001">
                <a:moveTo>
                  <a:pt x="0" y="0"/>
                </a:moveTo>
                <a:lnTo>
                  <a:pt x="3748501" y="0"/>
                </a:lnTo>
                <a:lnTo>
                  <a:pt x="3748501" y="4284001"/>
                </a:lnTo>
                <a:lnTo>
                  <a:pt x="0" y="4284001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623719" y="9995535"/>
            <a:ext cx="13346817" cy="291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Projekt dofinansowany w systemie grantowym tzw. Konkurs Główny edycja 2024.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10204" y="-571500"/>
            <a:ext cx="6626483" cy="5715000"/>
          </a:xfrm>
          <a:custGeom>
            <a:avLst/>
            <a:gdLst/>
            <a:ahLst/>
            <a:cxnLst/>
            <a:rect l="l" t="t" r="r" b="b"/>
            <a:pathLst>
              <a:path w="6626483" h="5715000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862012"/>
            <a:ext cx="16230600" cy="93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6999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Etapy postępowania</a:t>
            </a:r>
          </a:p>
        </p:txBody>
      </p:sp>
      <p:sp>
        <p:nvSpPr>
          <p:cNvPr id="4" name="Freeform 4"/>
          <p:cNvSpPr/>
          <p:nvPr/>
        </p:nvSpPr>
        <p:spPr>
          <a:xfrm rot="-1266137">
            <a:off x="-1277219" y="5897732"/>
            <a:ext cx="5210769" cy="6721137"/>
          </a:xfrm>
          <a:custGeom>
            <a:avLst/>
            <a:gdLst/>
            <a:ahLst/>
            <a:cxnLst/>
            <a:rect l="l" t="t" r="r" b="b"/>
            <a:pathLst>
              <a:path w="5210769" h="6721137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569636">
            <a:off x="779619" y="-2269556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3755510">
            <a:off x="14637629" y="5499669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38207" y="2111984"/>
            <a:ext cx="17611585" cy="6347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50"/>
              </a:lnSpc>
            </a:pP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   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Podczas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b="1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wyjazdu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przeprowadzono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wieloaspektową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b="1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analizę</a:t>
            </a:r>
            <a:r>
              <a:rPr lang="en-US" sz="2600" b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b="1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historycznych</a:t>
            </a:r>
            <a:r>
              <a:rPr lang="en-US" sz="2600" b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b="1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źródeł</a:t>
            </a:r>
            <a:r>
              <a:rPr lang="en-US" sz="2600" b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, map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oraz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dostępnych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materiałów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.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Ważnym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elementem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badań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była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b="1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wizyta</a:t>
            </a:r>
            <a:r>
              <a:rPr lang="en-US" sz="2600" b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u </a:t>
            </a:r>
            <a:r>
              <a:rPr lang="en-US" sz="2600" b="1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lokalnej</a:t>
            </a:r>
            <a:r>
              <a:rPr lang="en-US" sz="2600" b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b="1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mieszkanki</a:t>
            </a:r>
            <a:r>
              <a:rPr lang="en-US" sz="2600" b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okolicy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,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potomkini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Bojków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,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która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podzieliła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się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cennymi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relacjami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,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opowieściami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na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temat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przeszłości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regionu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.</a:t>
            </a:r>
          </a:p>
          <a:p>
            <a:pPr algn="just">
              <a:lnSpc>
                <a:spcPts val="3250"/>
              </a:lnSpc>
            </a:pP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    W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ramach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dalszych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działań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uczestnicy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obozu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odwiedzili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b="1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Gminną</a:t>
            </a:r>
            <a:r>
              <a:rPr lang="en-US" sz="2600" b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b="1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Bibliotekę</a:t>
            </a:r>
            <a:r>
              <a:rPr lang="en-US" sz="2600" b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b="1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Publiczną</a:t>
            </a:r>
            <a:r>
              <a:rPr lang="en-US" sz="2600" b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oraz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b="1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Gminne</a:t>
            </a:r>
            <a:r>
              <a:rPr lang="en-US" sz="2600" b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Centrum </a:t>
            </a:r>
            <a:r>
              <a:rPr lang="en-US" sz="2600" b="1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Kultury</a:t>
            </a:r>
            <a:r>
              <a:rPr lang="en-US" sz="2600" b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b="1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</a:t>
            </a:r>
            <a:r>
              <a:rPr lang="en-US" sz="2600" b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b="1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Ekologii</a:t>
            </a:r>
            <a:r>
              <a:rPr lang="en-US" sz="2600" b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w </a:t>
            </a:r>
            <a:r>
              <a:rPr lang="en-US" sz="2600" b="1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Cisnej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, a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także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b="1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Muzeum</a:t>
            </a:r>
            <a:r>
              <a:rPr lang="en-US" sz="2600" b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b="1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Kultury</a:t>
            </a:r>
            <a:r>
              <a:rPr lang="en-US" sz="2600" b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b="1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Bojków</a:t>
            </a:r>
            <a:r>
              <a:rPr lang="en-US" sz="2600" b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w </a:t>
            </a:r>
            <a:r>
              <a:rPr lang="en-US" sz="2600" b="1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Myczkowie</a:t>
            </a:r>
            <a:r>
              <a:rPr lang="en-US" sz="2600" b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b="1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Muzeum</a:t>
            </a:r>
            <a:r>
              <a:rPr lang="en-US" sz="2600" b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b="1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Budownictwa</a:t>
            </a:r>
            <a:r>
              <a:rPr lang="en-US" sz="2600" b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b="1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Ludowego</a:t>
            </a:r>
            <a:r>
              <a:rPr lang="en-US" sz="2600" b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w </a:t>
            </a:r>
            <a:r>
              <a:rPr lang="en-US" sz="2600" b="1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Sanoku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. Te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instytucje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dostarczyły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dodatkowych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informacji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o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historii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kulturze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Bojków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oraz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regionu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Bieszczadów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.</a:t>
            </a:r>
          </a:p>
          <a:p>
            <a:pPr algn="just">
              <a:lnSpc>
                <a:spcPts val="3250"/>
              </a:lnSpc>
            </a:pP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   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Podczas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badań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terenowych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wykonano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autorskie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zdjęcia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oraz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dokonano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inwentaryzacji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opisu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stanu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zachowania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reliktów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przedwojennej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działalności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ludzkiej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na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terenie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Łopienki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.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Wykorzystano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dane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katastralne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z 1852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roku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, co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pozwoliło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na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weryfikację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obecności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artefaktów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antropogenicznych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świadczących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o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działalności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Bojków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w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krajobrazie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Łopienki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.</a:t>
            </a:r>
          </a:p>
          <a:p>
            <a:pPr algn="just">
              <a:lnSpc>
                <a:spcPts val="3250"/>
              </a:lnSpc>
            </a:pP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Na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podstawie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zebranych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danych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opracowano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punktową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mapę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przedwojennych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zabudowań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wsi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,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korzystając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z </a:t>
            </a:r>
            <a:r>
              <a:rPr lang="en-US" sz="2600" b="1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odbiornika</a:t>
            </a:r>
            <a:r>
              <a:rPr lang="en-US" sz="2600" b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GPS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,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programu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b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QGIS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b="1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ArcGIS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, co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umożliwiło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precyzyjne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zlokalizowanie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dokumentację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historycznych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6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obiektów</a:t>
            </a:r>
            <a:r>
              <a:rPr lang="en-US" sz="26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.</a:t>
            </a:r>
          </a:p>
          <a:p>
            <a:pPr algn="just">
              <a:lnSpc>
                <a:spcPts val="3250"/>
              </a:lnSpc>
            </a:pPr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13301755" y="7457306"/>
            <a:ext cx="4986245" cy="2829694"/>
          </a:xfrm>
          <a:custGeom>
            <a:avLst/>
            <a:gdLst/>
            <a:ahLst/>
            <a:cxnLst/>
            <a:rect l="l" t="t" r="r" b="b"/>
            <a:pathLst>
              <a:path w="4986245" h="2829694">
                <a:moveTo>
                  <a:pt x="0" y="0"/>
                </a:moveTo>
                <a:lnTo>
                  <a:pt x="4986245" y="0"/>
                </a:lnTo>
                <a:lnTo>
                  <a:pt x="4986245" y="2829694"/>
                </a:lnTo>
                <a:lnTo>
                  <a:pt x="0" y="2829694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623719" y="9995535"/>
            <a:ext cx="13346817" cy="291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Projekt dofinansowany w systemie grantowym tzw. Konkurs Główny edycja 2024.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Organic Line Element"/>
          <p:cNvSpPr/>
          <p:nvPr/>
        </p:nvSpPr>
        <p:spPr>
          <a:xfrm>
            <a:off x="12610204" y="-571500"/>
            <a:ext cx="6626483" cy="5715000"/>
          </a:xfrm>
          <a:custGeom>
            <a:avLst/>
            <a:gdLst/>
            <a:ahLst/>
            <a:cxnLst/>
            <a:rect l="l" t="t" r="r" b="b"/>
            <a:pathLst>
              <a:path w="6626483" h="5715000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 descr="Curve Line"/>
          <p:cNvSpPr/>
          <p:nvPr/>
        </p:nvSpPr>
        <p:spPr>
          <a:xfrm rot="-5569636">
            <a:off x="779619" y="-2269556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287250" y="0"/>
            <a:ext cx="6000750" cy="8229600"/>
          </a:xfrm>
          <a:custGeom>
            <a:avLst/>
            <a:gdLst/>
            <a:ahLst/>
            <a:cxnLst/>
            <a:rect l="l" t="t" r="r" b="b"/>
            <a:pathLst>
              <a:path w="6000750" h="8229600">
                <a:moveTo>
                  <a:pt x="0" y="0"/>
                </a:moveTo>
                <a:lnTo>
                  <a:pt x="6000750" y="0"/>
                </a:lnTo>
                <a:lnTo>
                  <a:pt x="600075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 l="-1428" r="-1428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3175" y="0"/>
            <a:ext cx="6032500" cy="8229600"/>
          </a:xfrm>
          <a:custGeom>
            <a:avLst/>
            <a:gdLst/>
            <a:ahLst/>
            <a:cxnLst/>
            <a:rect l="l" t="t" r="r" b="b"/>
            <a:pathLst>
              <a:path w="6032500" h="8229600">
                <a:moveTo>
                  <a:pt x="0" y="0"/>
                </a:moveTo>
                <a:lnTo>
                  <a:pt x="6032500" y="0"/>
                </a:lnTo>
                <a:lnTo>
                  <a:pt x="60325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print"/>
            <a:stretch>
              <a:fillRect l="-1157" r="-1157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143625" y="0"/>
            <a:ext cx="6000750" cy="8229600"/>
          </a:xfrm>
          <a:custGeom>
            <a:avLst/>
            <a:gdLst/>
            <a:ahLst/>
            <a:cxnLst/>
            <a:rect l="l" t="t" r="r" b="b"/>
            <a:pathLst>
              <a:path w="6000750" h="8229600">
                <a:moveTo>
                  <a:pt x="0" y="0"/>
                </a:moveTo>
                <a:lnTo>
                  <a:pt x="6000750" y="0"/>
                </a:lnTo>
                <a:lnTo>
                  <a:pt x="600075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 l="-1428" r="-1428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445759" y="8719820"/>
            <a:ext cx="11396482" cy="96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840"/>
              </a:lnSpc>
              <a:spcBef>
                <a:spcPct val="0"/>
              </a:spcBef>
            </a:pPr>
            <a:r>
              <a:rPr lang="en-US" sz="560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Inwentaryzacje</a:t>
            </a:r>
            <a:r>
              <a:rPr lang="en-US" sz="56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w </a:t>
            </a:r>
            <a:r>
              <a:rPr lang="en-US" sz="5600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terenie</a:t>
            </a:r>
            <a:endParaRPr lang="en-US" sz="5600">
              <a:solidFill>
                <a:srgbClr val="000000"/>
              </a:solidFill>
              <a:latin typeface="Yeseva One"/>
              <a:ea typeface="Yeseva One"/>
              <a:cs typeface="Yeseva One"/>
              <a:sym typeface="Yeseva One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623719" y="9995535"/>
            <a:ext cx="13346817" cy="291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Projekt dofinansowany w systemie grantowym tzw. Konkurs Główny edycja 2024.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Organic Line Element"/>
          <p:cNvSpPr/>
          <p:nvPr/>
        </p:nvSpPr>
        <p:spPr>
          <a:xfrm>
            <a:off x="12610204" y="-571500"/>
            <a:ext cx="6626483" cy="5715000"/>
          </a:xfrm>
          <a:custGeom>
            <a:avLst/>
            <a:gdLst/>
            <a:ahLst/>
            <a:cxnLst/>
            <a:rect l="l" t="t" r="r" b="b"/>
            <a:pathLst>
              <a:path w="6626483" h="5715000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 descr="Organic Line Element"/>
          <p:cNvSpPr/>
          <p:nvPr/>
        </p:nvSpPr>
        <p:spPr>
          <a:xfrm rot="-1266137">
            <a:off x="-1277219" y="5897732"/>
            <a:ext cx="5210769" cy="6721137"/>
          </a:xfrm>
          <a:custGeom>
            <a:avLst/>
            <a:gdLst/>
            <a:ahLst/>
            <a:cxnLst/>
            <a:rect l="l" t="t" r="r" b="b"/>
            <a:pathLst>
              <a:path w="5210769" h="6721137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 descr="Curve Line"/>
          <p:cNvSpPr/>
          <p:nvPr/>
        </p:nvSpPr>
        <p:spPr>
          <a:xfrm rot="-5569636">
            <a:off x="779619" y="-2269556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 descr="Curve Line"/>
          <p:cNvSpPr/>
          <p:nvPr/>
        </p:nvSpPr>
        <p:spPr>
          <a:xfrm rot="-3755510">
            <a:off x="14637629" y="5499669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0"/>
            <a:ext cx="9096375" cy="10287000"/>
          </a:xfrm>
          <a:custGeom>
            <a:avLst/>
            <a:gdLst/>
            <a:ahLst/>
            <a:cxnLst/>
            <a:rect l="l" t="t" r="r" b="b"/>
            <a:pathLst>
              <a:path w="9096375" h="10287000">
                <a:moveTo>
                  <a:pt x="0" y="0"/>
                </a:moveTo>
                <a:lnTo>
                  <a:pt x="9096375" y="0"/>
                </a:lnTo>
                <a:lnTo>
                  <a:pt x="90963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 l="-25392" r="-25392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191625" y="0"/>
            <a:ext cx="9096375" cy="5095875"/>
          </a:xfrm>
          <a:custGeom>
            <a:avLst/>
            <a:gdLst/>
            <a:ahLst/>
            <a:cxnLst/>
            <a:rect l="l" t="t" r="r" b="b"/>
            <a:pathLst>
              <a:path w="9096375" h="5095875">
                <a:moveTo>
                  <a:pt x="0" y="0"/>
                </a:moveTo>
                <a:lnTo>
                  <a:pt x="9096375" y="0"/>
                </a:lnTo>
                <a:lnTo>
                  <a:pt x="9096375" y="5095875"/>
                </a:lnTo>
                <a:lnTo>
                  <a:pt x="0" y="5095875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 t="-16939" b="-16939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191625" y="5191125"/>
            <a:ext cx="9096375" cy="5095875"/>
          </a:xfrm>
          <a:custGeom>
            <a:avLst/>
            <a:gdLst/>
            <a:ahLst/>
            <a:cxnLst/>
            <a:rect l="l" t="t" r="r" b="b"/>
            <a:pathLst>
              <a:path w="9096375" h="5095875">
                <a:moveTo>
                  <a:pt x="0" y="0"/>
                </a:moveTo>
                <a:lnTo>
                  <a:pt x="9096375" y="0"/>
                </a:lnTo>
                <a:lnTo>
                  <a:pt x="9096375" y="5095875"/>
                </a:lnTo>
                <a:lnTo>
                  <a:pt x="0" y="5095875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 t="-16939" b="-16939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623719" y="9995535"/>
            <a:ext cx="13346817" cy="291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Projekt dofinansowany w systemie grantowym tzw. Konkurs Główny edycja 2024.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5614" y="1104900"/>
            <a:ext cx="7155559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50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Dawniej</a:t>
            </a:r>
          </a:p>
        </p:txBody>
      </p:sp>
      <p:sp>
        <p:nvSpPr>
          <p:cNvPr id="3" name="Freeform 3"/>
          <p:cNvSpPr/>
          <p:nvPr/>
        </p:nvSpPr>
        <p:spPr>
          <a:xfrm>
            <a:off x="12610204" y="-571500"/>
            <a:ext cx="6626483" cy="5715000"/>
          </a:xfrm>
          <a:custGeom>
            <a:avLst/>
            <a:gdLst/>
            <a:ahLst/>
            <a:cxnLst/>
            <a:rect l="l" t="t" r="r" b="b"/>
            <a:pathLst>
              <a:path w="6626483" h="5715000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266137">
            <a:off x="-1277219" y="5897732"/>
            <a:ext cx="5210769" cy="6721137"/>
          </a:xfrm>
          <a:custGeom>
            <a:avLst/>
            <a:gdLst/>
            <a:ahLst/>
            <a:cxnLst/>
            <a:rect l="l" t="t" r="r" b="b"/>
            <a:pathLst>
              <a:path w="5210769" h="6721137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569636">
            <a:off x="779619" y="-2269556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3755510">
            <a:off x="14637629" y="5499669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35614" y="2286000"/>
            <a:ext cx="7155559" cy="6195082"/>
          </a:xfrm>
          <a:custGeom>
            <a:avLst/>
            <a:gdLst/>
            <a:ahLst/>
            <a:cxnLst/>
            <a:rect l="l" t="t" r="r" b="b"/>
            <a:pathLst>
              <a:path w="7155559" h="6195082">
                <a:moveTo>
                  <a:pt x="0" y="0"/>
                </a:moveTo>
                <a:lnTo>
                  <a:pt x="7155559" y="0"/>
                </a:lnTo>
                <a:lnTo>
                  <a:pt x="7155559" y="6195082"/>
                </a:lnTo>
                <a:lnTo>
                  <a:pt x="0" y="619508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530861" y="2286000"/>
            <a:ext cx="8882654" cy="6195082"/>
          </a:xfrm>
          <a:custGeom>
            <a:avLst/>
            <a:gdLst/>
            <a:ahLst/>
            <a:cxnLst/>
            <a:rect l="l" t="t" r="r" b="b"/>
            <a:pathLst>
              <a:path w="8882654" h="6195082">
                <a:moveTo>
                  <a:pt x="0" y="0"/>
                </a:moveTo>
                <a:lnTo>
                  <a:pt x="8882654" y="0"/>
                </a:lnTo>
                <a:lnTo>
                  <a:pt x="8882654" y="6195082"/>
                </a:lnTo>
                <a:lnTo>
                  <a:pt x="0" y="6195082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032424" y="1104900"/>
            <a:ext cx="7155559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50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Dzisiaj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23719" y="9995535"/>
            <a:ext cx="13346817" cy="291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Projekt dofinansowany w systemie grantowym tzw. Konkurs Główny edycja 2024.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5614" y="1104900"/>
            <a:ext cx="7155559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50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Dawniej</a:t>
            </a:r>
          </a:p>
        </p:txBody>
      </p:sp>
      <p:sp>
        <p:nvSpPr>
          <p:cNvPr id="3" name="Freeform 3"/>
          <p:cNvSpPr/>
          <p:nvPr/>
        </p:nvSpPr>
        <p:spPr>
          <a:xfrm>
            <a:off x="12610204" y="-571500"/>
            <a:ext cx="6626483" cy="5715000"/>
          </a:xfrm>
          <a:custGeom>
            <a:avLst/>
            <a:gdLst/>
            <a:ahLst/>
            <a:cxnLst/>
            <a:rect l="l" t="t" r="r" b="b"/>
            <a:pathLst>
              <a:path w="6626483" h="5715000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266137">
            <a:off x="-1277219" y="5897732"/>
            <a:ext cx="5210769" cy="6721137"/>
          </a:xfrm>
          <a:custGeom>
            <a:avLst/>
            <a:gdLst/>
            <a:ahLst/>
            <a:cxnLst/>
            <a:rect l="l" t="t" r="r" b="b"/>
            <a:pathLst>
              <a:path w="5210769" h="6721137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569636">
            <a:off x="779619" y="-2269556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3755510">
            <a:off x="14637629" y="5499669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266182" y="1965021"/>
            <a:ext cx="4775665" cy="6356958"/>
          </a:xfrm>
          <a:custGeom>
            <a:avLst/>
            <a:gdLst/>
            <a:ahLst/>
            <a:cxnLst/>
            <a:rect l="l" t="t" r="r" b="b"/>
            <a:pathLst>
              <a:path w="4775665" h="6356958">
                <a:moveTo>
                  <a:pt x="0" y="0"/>
                </a:moveTo>
                <a:lnTo>
                  <a:pt x="4775664" y="0"/>
                </a:lnTo>
                <a:lnTo>
                  <a:pt x="4775664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240845" y="3249892"/>
            <a:ext cx="4775665" cy="6356958"/>
          </a:xfrm>
          <a:custGeom>
            <a:avLst/>
            <a:gdLst/>
            <a:ahLst/>
            <a:cxnLst/>
            <a:rect l="l" t="t" r="r" b="b"/>
            <a:pathLst>
              <a:path w="4775665" h="6356958">
                <a:moveTo>
                  <a:pt x="0" y="0"/>
                </a:moveTo>
                <a:lnTo>
                  <a:pt x="4775665" y="0"/>
                </a:lnTo>
                <a:lnTo>
                  <a:pt x="4775665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86724" y="2583507"/>
            <a:ext cx="7135387" cy="6006185"/>
          </a:xfrm>
          <a:custGeom>
            <a:avLst/>
            <a:gdLst/>
            <a:ahLst/>
            <a:cxnLst/>
            <a:rect l="l" t="t" r="r" b="b"/>
            <a:pathLst>
              <a:path w="7135387" h="6006185">
                <a:moveTo>
                  <a:pt x="0" y="0"/>
                </a:moveTo>
                <a:lnTo>
                  <a:pt x="7135386" y="0"/>
                </a:lnTo>
                <a:lnTo>
                  <a:pt x="7135386" y="6006185"/>
                </a:lnTo>
                <a:lnTo>
                  <a:pt x="0" y="6006185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9032424" y="1104900"/>
            <a:ext cx="7155559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0"/>
              </a:lnSpc>
            </a:pPr>
            <a:r>
              <a:rPr lang="en-US" sz="50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Dzisiaj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623719" y="9995535"/>
            <a:ext cx="13346817" cy="291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Projekt dofinansowany w systemie grantowym tzw. Konkurs Główny edycja 2024.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Organic Line Element"/>
          <p:cNvSpPr/>
          <p:nvPr/>
        </p:nvSpPr>
        <p:spPr>
          <a:xfrm>
            <a:off x="12610204" y="-571500"/>
            <a:ext cx="6626483" cy="5715000"/>
          </a:xfrm>
          <a:custGeom>
            <a:avLst/>
            <a:gdLst/>
            <a:ahLst/>
            <a:cxnLst/>
            <a:rect l="l" t="t" r="r" b="b"/>
            <a:pathLst>
              <a:path w="6626483" h="5715000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 descr="Organic Line Element"/>
          <p:cNvSpPr/>
          <p:nvPr/>
        </p:nvSpPr>
        <p:spPr>
          <a:xfrm rot="-1266137">
            <a:off x="-1277219" y="5897732"/>
            <a:ext cx="5210769" cy="6721137"/>
          </a:xfrm>
          <a:custGeom>
            <a:avLst/>
            <a:gdLst/>
            <a:ahLst/>
            <a:cxnLst/>
            <a:rect l="l" t="t" r="r" b="b"/>
            <a:pathLst>
              <a:path w="5210769" h="6721137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 descr="Curve Line"/>
          <p:cNvSpPr/>
          <p:nvPr/>
        </p:nvSpPr>
        <p:spPr>
          <a:xfrm rot="-5569636">
            <a:off x="779619" y="-2269556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 descr="Curve Line"/>
          <p:cNvSpPr/>
          <p:nvPr/>
        </p:nvSpPr>
        <p:spPr>
          <a:xfrm rot="-3755510">
            <a:off x="14637629" y="5499669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>
            <a:off x="5358840" y="1108553"/>
            <a:ext cx="11859377" cy="8069894"/>
          </a:xfrm>
          <a:prstGeom prst="rect">
            <a:avLst/>
          </a:prstGeom>
          <a:solidFill>
            <a:srgbClr val="DAD5D1"/>
          </a:solidFill>
        </p:spPr>
      </p:sp>
      <p:grpSp>
        <p:nvGrpSpPr>
          <p:cNvPr id="7" name="Group 7"/>
          <p:cNvGrpSpPr/>
          <p:nvPr/>
        </p:nvGrpSpPr>
        <p:grpSpPr>
          <a:xfrm>
            <a:off x="407679" y="337279"/>
            <a:ext cx="6982269" cy="5119837"/>
            <a:chOff x="0" y="0"/>
            <a:chExt cx="9309692" cy="6826450"/>
          </a:xfrm>
        </p:grpSpPr>
        <p:sp>
          <p:nvSpPr>
            <p:cNvPr id="8" name="AutoShape 8"/>
            <p:cNvSpPr/>
            <p:nvPr/>
          </p:nvSpPr>
          <p:spPr>
            <a:xfrm>
              <a:off x="0" y="0"/>
              <a:ext cx="9309692" cy="6826450"/>
            </a:xfrm>
            <a:prstGeom prst="rect">
              <a:avLst/>
            </a:prstGeom>
            <a:solidFill>
              <a:srgbClr val="DAD5D1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524778" y="599691"/>
              <a:ext cx="8260135" cy="31950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324"/>
                </a:lnSpc>
              </a:pPr>
              <a:r>
                <a:rPr lang="en-US" sz="7000" err="1">
                  <a:solidFill>
                    <a:srgbClr val="000000"/>
                  </a:solidFill>
                  <a:latin typeface="Yeseva One"/>
                  <a:ea typeface="Yeseva One"/>
                  <a:cs typeface="Yeseva One"/>
                  <a:sym typeface="Yeseva One"/>
                </a:rPr>
                <a:t>Rezultat</a:t>
              </a:r>
              <a:r>
                <a:rPr lang="en-US" sz="7000">
                  <a:solidFill>
                    <a:srgbClr val="000000"/>
                  </a:solidFill>
                  <a:latin typeface="Yeseva One"/>
                  <a:ea typeface="Yeseva One"/>
                  <a:cs typeface="Yeseva One"/>
                  <a:sym typeface="Yeseva One"/>
                </a:rPr>
                <a:t> </a:t>
              </a:r>
              <a:r>
                <a:rPr lang="en-US" sz="7000" err="1">
                  <a:solidFill>
                    <a:srgbClr val="000000"/>
                  </a:solidFill>
                  <a:latin typeface="Yeseva One"/>
                  <a:ea typeface="Yeseva One"/>
                  <a:cs typeface="Yeseva One"/>
                  <a:sym typeface="Yeseva One"/>
                </a:rPr>
                <a:t>pracy</a:t>
              </a:r>
              <a:endParaRPr lang="en-US" sz="70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6121317" y="1986550"/>
            <a:ext cx="11362320" cy="7555943"/>
          </a:xfrm>
          <a:custGeom>
            <a:avLst/>
            <a:gdLst/>
            <a:ahLst/>
            <a:cxnLst/>
            <a:rect l="l" t="t" r="r" b="b"/>
            <a:pathLst>
              <a:path w="11362320" h="7555943">
                <a:moveTo>
                  <a:pt x="0" y="0"/>
                </a:moveTo>
                <a:lnTo>
                  <a:pt x="11362320" y="0"/>
                </a:lnTo>
                <a:lnTo>
                  <a:pt x="11362320" y="7555942"/>
                </a:lnTo>
                <a:lnTo>
                  <a:pt x="0" y="755594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 l="-13636" r="-13636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623719" y="9995535"/>
            <a:ext cx="13346817" cy="291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Projekt dofinansowany w systemie grantowym tzw. Konkurs Główny edycja 2024.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10204" y="-571500"/>
            <a:ext cx="6626483" cy="5715000"/>
          </a:xfrm>
          <a:custGeom>
            <a:avLst/>
            <a:gdLst/>
            <a:ahLst/>
            <a:cxnLst/>
            <a:rect l="l" t="t" r="r" b="b"/>
            <a:pathLst>
              <a:path w="6626483" h="5715000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266137">
            <a:off x="-1277219" y="5897732"/>
            <a:ext cx="5210769" cy="6721137"/>
          </a:xfrm>
          <a:custGeom>
            <a:avLst/>
            <a:gdLst/>
            <a:ahLst/>
            <a:cxnLst/>
            <a:rect l="l" t="t" r="r" b="b"/>
            <a:pathLst>
              <a:path w="5210769" h="6721137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569636">
            <a:off x="779619" y="-2269556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3755510">
            <a:off x="14637629" y="5499669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485895" y="2286000"/>
            <a:ext cx="11484641" cy="7536796"/>
          </a:xfrm>
          <a:custGeom>
            <a:avLst/>
            <a:gdLst/>
            <a:ahLst/>
            <a:cxnLst/>
            <a:rect l="l" t="t" r="r" b="b"/>
            <a:pathLst>
              <a:path w="11484641" h="7536796">
                <a:moveTo>
                  <a:pt x="0" y="0"/>
                </a:moveTo>
                <a:lnTo>
                  <a:pt x="11484641" y="0"/>
                </a:lnTo>
                <a:lnTo>
                  <a:pt x="11484641" y="7536796"/>
                </a:lnTo>
                <a:lnTo>
                  <a:pt x="0" y="7536796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id="7" name="Freeform 7"/>
          <p:cNvSpPr/>
          <p:nvPr/>
        </p:nvSpPr>
        <p:spPr>
          <a:xfrm>
            <a:off x="1492684" y="2092325"/>
            <a:ext cx="2669922" cy="6356958"/>
          </a:xfrm>
          <a:custGeom>
            <a:avLst/>
            <a:gdLst/>
            <a:ahLst/>
            <a:cxnLst/>
            <a:rect l="l" t="t" r="r" b="b"/>
            <a:pathLst>
              <a:path w="2669922" h="6356958">
                <a:moveTo>
                  <a:pt x="0" y="0"/>
                </a:moveTo>
                <a:lnTo>
                  <a:pt x="2669923" y="0"/>
                </a:lnTo>
                <a:lnTo>
                  <a:pt x="2669923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92684" y="8449283"/>
            <a:ext cx="2669922" cy="1724103"/>
          </a:xfrm>
          <a:custGeom>
            <a:avLst/>
            <a:gdLst/>
            <a:ahLst/>
            <a:cxnLst/>
            <a:rect l="l" t="t" r="r" b="b"/>
            <a:pathLst>
              <a:path w="2669922" h="1724103">
                <a:moveTo>
                  <a:pt x="0" y="0"/>
                </a:moveTo>
                <a:lnTo>
                  <a:pt x="2669923" y="0"/>
                </a:lnTo>
                <a:lnTo>
                  <a:pt x="2669923" y="1724103"/>
                </a:lnTo>
                <a:lnTo>
                  <a:pt x="0" y="1724103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/>
            <a:stretch>
              <a:fillRect r="-1013" b="-8447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28700" y="1162050"/>
            <a:ext cx="16230600" cy="93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6999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Mapa</a:t>
            </a:r>
            <a:r>
              <a:rPr lang="en-US" sz="6999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</a:t>
            </a:r>
            <a:r>
              <a:rPr lang="en-US" sz="6999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zidentyfikowanych</a:t>
            </a:r>
            <a:r>
              <a:rPr lang="en-US" sz="6999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</a:t>
            </a:r>
            <a:r>
              <a:rPr lang="en-US" sz="6999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obiektów</a:t>
            </a:r>
            <a:r>
              <a:rPr lang="en-US" sz="6999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23719" y="9995535"/>
            <a:ext cx="13346817" cy="291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Projekt dofinansowany w systemie grantowym tzw. Konkurs Główny edycja 2024.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10204" y="-571500"/>
            <a:ext cx="6626483" cy="5715000"/>
          </a:xfrm>
          <a:custGeom>
            <a:avLst/>
            <a:gdLst/>
            <a:ahLst/>
            <a:cxnLst/>
            <a:rect l="l" t="t" r="r" b="b"/>
            <a:pathLst>
              <a:path w="6626483" h="5715000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266137">
            <a:off x="-1277219" y="5897732"/>
            <a:ext cx="5210769" cy="6721137"/>
          </a:xfrm>
          <a:custGeom>
            <a:avLst/>
            <a:gdLst/>
            <a:ahLst/>
            <a:cxnLst/>
            <a:rect l="l" t="t" r="r" b="b"/>
            <a:pathLst>
              <a:path w="5210769" h="6721137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569636">
            <a:off x="779619" y="-2269556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3755510">
            <a:off x="14637629" y="5499669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1162050"/>
            <a:ext cx="16230600" cy="93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6999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Waloryzacja</a:t>
            </a:r>
            <a:r>
              <a:rPr lang="en-US" sz="6999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</a:t>
            </a:r>
            <a:r>
              <a:rPr lang="en-US" sz="6999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czytelności</a:t>
            </a:r>
            <a:r>
              <a:rPr lang="en-US" sz="6999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</a:t>
            </a:r>
            <a:r>
              <a:rPr lang="en-US" sz="6999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miejsc</a:t>
            </a:r>
            <a:r>
              <a:rPr lang="en-US" sz="6999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39885" y="4713538"/>
            <a:ext cx="10171097" cy="3401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</a:pPr>
            <a:r>
              <a:rPr lang="en-US" sz="2899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b="1" err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Cztery</a:t>
            </a:r>
            <a:r>
              <a:rPr lang="en-US" sz="2700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 </a:t>
            </a:r>
            <a:r>
              <a:rPr lang="en-US" sz="2700" b="1" err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stopnie</a:t>
            </a:r>
            <a:r>
              <a:rPr lang="en-US" sz="2700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 w </a:t>
            </a:r>
            <a:r>
              <a:rPr lang="en-US" sz="2700" b="1" err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skali</a:t>
            </a:r>
            <a:r>
              <a:rPr lang="en-US" sz="2700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 </a:t>
            </a:r>
            <a:r>
              <a:rPr lang="en-US" sz="2700" b="1" err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oceny</a:t>
            </a:r>
            <a:r>
              <a:rPr lang="en-US" sz="2700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 </a:t>
            </a:r>
            <a:r>
              <a:rPr lang="en-US" sz="2700" b="1" err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kryterium</a:t>
            </a:r>
            <a:r>
              <a:rPr lang="en-US" sz="2700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:</a:t>
            </a:r>
          </a:p>
          <a:p>
            <a:pPr algn="ctr">
              <a:lnSpc>
                <a:spcPts val="3240"/>
              </a:lnSpc>
            </a:pPr>
            <a:r>
              <a:rPr lang="en-US" sz="2700" u="sng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Bardzo</a:t>
            </a:r>
            <a:r>
              <a:rPr lang="en-US" sz="2700" u="sng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dobra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-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zachowane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w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całości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lub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odbudowane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</a:p>
          <a:p>
            <a:pPr algn="ctr">
              <a:lnSpc>
                <a:spcPts val="3240"/>
              </a:lnSpc>
            </a:pPr>
            <a:r>
              <a:rPr lang="en-US" sz="2700" u="sng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Dobra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-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odkryte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odtworzone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fundamenty</a:t>
            </a:r>
            <a:endParaRPr lang="en-US" sz="27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algn="ctr">
              <a:lnSpc>
                <a:spcPts val="3240"/>
              </a:lnSpc>
            </a:pPr>
            <a:r>
              <a:rPr lang="en-US" sz="2700" u="sng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Słaba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-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widoczne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lecz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nieodtworzone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pozostałości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</a:p>
          <a:p>
            <a:pPr algn="ctr">
              <a:lnSpc>
                <a:spcPts val="3240"/>
              </a:lnSpc>
            </a:pPr>
            <a:r>
              <a:rPr lang="en-US" sz="2700" u="sng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Nieczytelna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-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niewidoczne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ślady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po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zabudowaniach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,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stwierdzono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obecność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na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podstawie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otoczenia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(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drzewa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owocowe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,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wypłaszczenie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terenu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)</a:t>
            </a:r>
          </a:p>
          <a:p>
            <a:pPr algn="l">
              <a:lnSpc>
                <a:spcPts val="3240"/>
              </a:lnSpc>
            </a:pPr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4467978" y="2676036"/>
            <a:ext cx="8714910" cy="1868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</a:pPr>
            <a:r>
              <a:rPr lang="en-US" sz="2899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b="1" err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Kryterium</a:t>
            </a:r>
            <a:r>
              <a:rPr lang="en-US" sz="2700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 </a:t>
            </a:r>
            <a:r>
              <a:rPr lang="en-US" sz="2700" b="1" err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oceny</a:t>
            </a:r>
            <a:r>
              <a:rPr lang="en-US" sz="2700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:</a:t>
            </a:r>
          </a:p>
          <a:p>
            <a:pPr algn="ctr">
              <a:lnSpc>
                <a:spcPts val="4059"/>
              </a:lnSpc>
            </a:pP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Stan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zachowania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i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czytelności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elementów</a:t>
            </a:r>
            <a:r>
              <a:rPr lang="en-US" sz="27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</a:t>
            </a:r>
            <a:r>
              <a:rPr lang="en-US" sz="2700" err="1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wsi</a:t>
            </a:r>
            <a:endParaRPr lang="en-US" sz="27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algn="l">
              <a:lnSpc>
                <a:spcPts val="3240"/>
              </a:lnSpc>
            </a:pPr>
            <a:endParaRPr/>
          </a:p>
          <a:p>
            <a:pPr algn="l">
              <a:lnSpc>
                <a:spcPts val="3240"/>
              </a:lnSpc>
            </a:pPr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2623719" y="9995535"/>
            <a:ext cx="13346817" cy="291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Projekt dofinansowany w systemie grantowym tzw. Konkurs Główny edycja 2024.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10204" y="-571500"/>
            <a:ext cx="6626483" cy="5715000"/>
          </a:xfrm>
          <a:custGeom>
            <a:avLst/>
            <a:gdLst/>
            <a:ahLst/>
            <a:cxnLst/>
            <a:rect l="l" t="t" r="r" b="b"/>
            <a:pathLst>
              <a:path w="6626483" h="5715000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266137">
            <a:off x="-1277219" y="5897732"/>
            <a:ext cx="5210769" cy="6721137"/>
          </a:xfrm>
          <a:custGeom>
            <a:avLst/>
            <a:gdLst/>
            <a:ahLst/>
            <a:cxnLst/>
            <a:rect l="l" t="t" r="r" b="b"/>
            <a:pathLst>
              <a:path w="5210769" h="6721137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569636">
            <a:off x="779619" y="-2269556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3755510">
            <a:off x="14637629" y="5499669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28700" y="1162050"/>
            <a:ext cx="16230600" cy="930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6999" err="1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Źródła</a:t>
            </a:r>
            <a:endParaRPr lang="en-US" sz="6999">
              <a:solidFill>
                <a:srgbClr val="000000"/>
              </a:solidFill>
              <a:latin typeface="Yeseva One"/>
              <a:ea typeface="Yeseva One"/>
              <a:cs typeface="Yeseva One"/>
              <a:sym typeface="Yeseva One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29090" y="3645025"/>
            <a:ext cx="13188552" cy="1458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09" lvl="1" indent="-313054" algn="l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Muzeum Kultury Bojków w Myczkowie </a:t>
            </a:r>
          </a:p>
          <a:p>
            <a:pPr marL="626109" lvl="1" indent="-313054" algn="l">
              <a:lnSpc>
                <a:spcPts val="4059"/>
              </a:lnSpc>
              <a:buFont typeface="Arial"/>
              <a:buChar char="•"/>
            </a:pPr>
            <a:r>
              <a:rPr lang="en-US" sz="2899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Muzeum Budownictwa Ludowego w Sanoku</a:t>
            </a:r>
          </a:p>
          <a:p>
            <a:pPr marL="626109" lvl="1" indent="-313054" algn="l">
              <a:lnSpc>
                <a:spcPts val="4059"/>
              </a:lnSpc>
              <a:buFont typeface="Arial"/>
              <a:buChar char="•"/>
            </a:pPr>
            <a:endParaRPr/>
          </a:p>
          <a:p>
            <a:pPr algn="l">
              <a:lnSpc>
                <a:spcPts val="3240"/>
              </a:lnSpc>
            </a:pPr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2623719" y="9995535"/>
            <a:ext cx="13346817" cy="291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40"/>
              </a:lnSpc>
            </a:pPr>
            <a:r>
              <a:rPr lang="en-US" sz="18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Projekt dofinansowany w systemie grantowym tzw. Konkurs Główny edycja 2024.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AD5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791179" y="4175125"/>
            <a:ext cx="6705642" cy="2079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000000"/>
                </a:solidFill>
                <a:latin typeface="Yeseva One"/>
                <a:ea typeface="Yeseva One"/>
                <a:cs typeface="Yeseva One"/>
                <a:sym typeface="Yeseva One"/>
              </a:rPr>
              <a:t>Dziękujemy za uwagę</a:t>
            </a:r>
          </a:p>
        </p:txBody>
      </p:sp>
      <p:sp>
        <p:nvSpPr>
          <p:cNvPr id="3" name="Freeform 3"/>
          <p:cNvSpPr/>
          <p:nvPr/>
        </p:nvSpPr>
        <p:spPr>
          <a:xfrm>
            <a:off x="12610204" y="-571500"/>
            <a:ext cx="6626483" cy="5715000"/>
          </a:xfrm>
          <a:custGeom>
            <a:avLst/>
            <a:gdLst/>
            <a:ahLst/>
            <a:cxnLst/>
            <a:rect l="l" t="t" r="r" b="b"/>
            <a:pathLst>
              <a:path w="6626483" h="5715000">
                <a:moveTo>
                  <a:pt x="0" y="0"/>
                </a:moveTo>
                <a:lnTo>
                  <a:pt x="6626483" y="0"/>
                </a:lnTo>
                <a:lnTo>
                  <a:pt x="6626483" y="5715000"/>
                </a:lnTo>
                <a:lnTo>
                  <a:pt x="0" y="571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266137">
            <a:off x="-1277219" y="5897732"/>
            <a:ext cx="5210769" cy="6721137"/>
          </a:xfrm>
          <a:custGeom>
            <a:avLst/>
            <a:gdLst/>
            <a:ahLst/>
            <a:cxnLst/>
            <a:rect l="l" t="t" r="r" b="b"/>
            <a:pathLst>
              <a:path w="5210769" h="6721137">
                <a:moveTo>
                  <a:pt x="0" y="0"/>
                </a:moveTo>
                <a:lnTo>
                  <a:pt x="5210769" y="0"/>
                </a:lnTo>
                <a:lnTo>
                  <a:pt x="5210769" y="6721136"/>
                </a:lnTo>
                <a:lnTo>
                  <a:pt x="0" y="672113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3755510">
            <a:off x="14637629" y="5499669"/>
            <a:ext cx="4096053" cy="7060062"/>
          </a:xfrm>
          <a:custGeom>
            <a:avLst/>
            <a:gdLst/>
            <a:ahLst/>
            <a:cxnLst/>
            <a:rect l="l" t="t" r="r" b="b"/>
            <a:pathLst>
              <a:path w="4096053" h="7060062">
                <a:moveTo>
                  <a:pt x="0" y="0"/>
                </a:moveTo>
                <a:lnTo>
                  <a:pt x="4096053" y="0"/>
                </a:lnTo>
                <a:lnTo>
                  <a:pt x="4096053" y="7060062"/>
                </a:lnTo>
                <a:lnTo>
                  <a:pt x="0" y="706006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496821" y="41567"/>
            <a:ext cx="5791179" cy="10287000"/>
          </a:xfrm>
          <a:custGeom>
            <a:avLst/>
            <a:gdLst/>
            <a:ahLst/>
            <a:cxnLst/>
            <a:rect l="l" t="t" r="r" b="b"/>
            <a:pathLst>
              <a:path w="5791179" h="10287000">
                <a:moveTo>
                  <a:pt x="0" y="0"/>
                </a:moveTo>
                <a:lnTo>
                  <a:pt x="5791179" y="0"/>
                </a:lnTo>
                <a:lnTo>
                  <a:pt x="579117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/>
            <a:stretch>
              <a:fillRect l="-6509" r="-683" b="-2497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278389" y="41567"/>
            <a:ext cx="6069568" cy="10287000"/>
          </a:xfrm>
          <a:custGeom>
            <a:avLst/>
            <a:gdLst/>
            <a:ahLst/>
            <a:cxnLst/>
            <a:rect l="l" t="t" r="r" b="b"/>
            <a:pathLst>
              <a:path w="6069568" h="10287000">
                <a:moveTo>
                  <a:pt x="0" y="0"/>
                </a:moveTo>
                <a:lnTo>
                  <a:pt x="6069568" y="0"/>
                </a:lnTo>
                <a:lnTo>
                  <a:pt x="606956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/>
            <a:stretch>
              <a:fillRect l="-31282" r="-32482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519645" y="8679995"/>
            <a:ext cx="7248710" cy="248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0"/>
              </a:lnSpc>
            </a:pPr>
            <a:endParaRPr/>
          </a:p>
          <a:p>
            <a:pPr algn="ctr">
              <a:lnSpc>
                <a:spcPts val="2000"/>
              </a:lnSpc>
            </a:pPr>
            <a:r>
              <a:rPr lang="en-US" sz="2000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Opiekunowie zespołu badawczego:</a:t>
            </a:r>
          </a:p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Dr Anna Długozima</a:t>
            </a:r>
          </a:p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Dr Izabela Dymitryszyn</a:t>
            </a:r>
          </a:p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Dr Ewa Kosiacka-Beck</a:t>
            </a:r>
          </a:p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Dr inż. Joanna Budnicka-Kosior</a:t>
            </a:r>
          </a:p>
          <a:p>
            <a:pPr algn="ctr">
              <a:lnSpc>
                <a:spcPts val="2000"/>
              </a:lnSpc>
            </a:pPr>
            <a:endParaRPr/>
          </a:p>
          <a:p>
            <a:pPr algn="ctr">
              <a:lnSpc>
                <a:spcPts val="2000"/>
              </a:lnSpc>
            </a:pPr>
            <a:endParaRPr/>
          </a:p>
          <a:p>
            <a:pPr algn="ctr">
              <a:lnSpc>
                <a:spcPts val="2000"/>
              </a:lnSpc>
            </a:pPr>
            <a:endParaRPr/>
          </a:p>
          <a:p>
            <a:pPr algn="ctr">
              <a:lnSpc>
                <a:spcPts val="2000"/>
              </a:lnSpc>
            </a:pPr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3283182" y="214629"/>
            <a:ext cx="11721636" cy="2736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Studenci kierunku</a:t>
            </a:r>
          </a:p>
          <a:p>
            <a:pPr algn="ctr">
              <a:lnSpc>
                <a:spcPts val="2000"/>
              </a:lnSpc>
            </a:pPr>
            <a:r>
              <a:rPr lang="en-US" sz="2000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Gospodarka Przestrzenna:</a:t>
            </a:r>
          </a:p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Martyna Błaszczyk </a:t>
            </a:r>
          </a:p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Dominika Jałowiczor </a:t>
            </a:r>
          </a:p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Wiktoria Krajewska </a:t>
            </a:r>
          </a:p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Julia Lewandowska </a:t>
            </a:r>
          </a:p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Julia Maćkosz </a:t>
            </a:r>
          </a:p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Laura Mierzejewska</a:t>
            </a:r>
          </a:p>
          <a:p>
            <a:pPr algn="ctr">
              <a:lnSpc>
                <a:spcPts val="2000"/>
              </a:lnSpc>
            </a:pPr>
            <a:r>
              <a:rPr lang="en-US" sz="2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Urszula Mokiejewska </a:t>
            </a:r>
          </a:p>
          <a:p>
            <a:pPr algn="ctr">
              <a:lnSpc>
                <a:spcPts val="2000"/>
              </a:lnSpc>
            </a:pPr>
            <a:endParaRPr/>
          </a:p>
          <a:p>
            <a:pPr algn="ctr">
              <a:lnSpc>
                <a:spcPts val="2000"/>
              </a:lnSpc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14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1</dc:title>
  <dc:creator>Martyna</dc:creator>
  <cp:revision>5</cp:revision>
  <dcterms:created xsi:type="dcterms:W3CDTF">2006-08-16T00:00:00Z</dcterms:created>
  <dcterms:modified xsi:type="dcterms:W3CDTF">2025-02-11T16:18:52Z</dcterms:modified>
  <dc:identifier>DAGXGhHZUEQ</dc:identifier>
</cp:coreProperties>
</file>