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Yeseva One" charset="1" panose="00000500000000000000"/>
      <p:regular r:id="rId17"/>
    </p:embeddedFont>
    <p:embeddedFont>
      <p:font typeface="Libre Baskerville Bold" charset="1" panose="02000000000000000000"/>
      <p:regular r:id="rId18"/>
    </p:embeddedFont>
    <p:embeddedFont>
      <p:font typeface="Libre Baskerville" charset="1" panose="02000000000000000000"/>
      <p:regular r:id="rId19"/>
    </p:embeddedFont>
    <p:embeddedFont>
      <p:font typeface="Libre Baskerville Italics" charset="1" panose="0200000000000000000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8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.png" Type="http://schemas.openxmlformats.org/officeDocument/2006/relationships/image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9.png" Type="http://schemas.openxmlformats.org/officeDocument/2006/relationships/image"/><Relationship Id="rId9" Target="../media/image10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12.pn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14.png" Type="http://schemas.openxmlformats.org/officeDocument/2006/relationships/image"/><Relationship Id="rId9" Target="../media/image1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1.png" Type="http://schemas.openxmlformats.org/officeDocument/2006/relationships/image"/><Relationship Id="rId5" Target="../media/image2.sv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16.jpeg" Type="http://schemas.openxmlformats.org/officeDocument/2006/relationships/image"/><Relationship Id="rId9" Target="../media/image17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266137">
            <a:off x="-1277219" y="5897732"/>
            <a:ext cx="5210769" cy="6721137"/>
          </a:xfrm>
          <a:custGeom>
            <a:avLst/>
            <a:gdLst/>
            <a:ahLst/>
            <a:cxnLst/>
            <a:rect r="r" b="b" t="t" l="l"/>
            <a:pathLst>
              <a:path h="6721137" w="5210769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569636">
            <a:off x="779619" y="-2269556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0"/>
            <a:ext cx="7908619" cy="10971494"/>
          </a:xfrm>
          <a:custGeom>
            <a:avLst/>
            <a:gdLst/>
            <a:ahLst/>
            <a:cxnLst/>
            <a:rect r="r" b="b" t="t" l="l"/>
            <a:pathLst>
              <a:path h="10971494" w="7908619">
                <a:moveTo>
                  <a:pt x="0" y="0"/>
                </a:moveTo>
                <a:lnTo>
                  <a:pt x="7908619" y="0"/>
                </a:lnTo>
                <a:lnTo>
                  <a:pt x="7908619" y="10971494"/>
                </a:lnTo>
                <a:lnTo>
                  <a:pt x="0" y="109714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809788" y="3764156"/>
            <a:ext cx="10326127" cy="17056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500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“Spacer Śladem Przeszłości Bojków” </a:t>
            </a:r>
          </a:p>
          <a:p>
            <a:pPr algn="ctr">
              <a:lnSpc>
                <a:spcPts val="3300"/>
              </a:lnSpc>
            </a:pPr>
            <a:r>
              <a:rPr lang="en-US" sz="330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koncepcja szlaku historyczno-krajobrazowego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994376" y="8361680"/>
            <a:ext cx="11681516" cy="2489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000"/>
              </a:lnSpc>
            </a:pPr>
          </a:p>
          <a:p>
            <a:pPr algn="just">
              <a:lnSpc>
                <a:spcPts val="2000"/>
              </a:lnSpc>
            </a:pPr>
            <a:r>
              <a:rPr lang="en-US" sz="2000" b="true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Opiekunowie zespołu badawczego:</a:t>
            </a:r>
          </a:p>
          <a:p>
            <a:pPr algn="just">
              <a:lnSpc>
                <a:spcPts val="200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Dr Anna Długozima</a:t>
            </a:r>
          </a:p>
          <a:p>
            <a:pPr algn="just">
              <a:lnSpc>
                <a:spcPts val="200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Dr Izabela Dymitryszyn</a:t>
            </a:r>
          </a:p>
          <a:p>
            <a:pPr algn="just">
              <a:lnSpc>
                <a:spcPts val="200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Dr Ewa Kosiacka-Beck</a:t>
            </a:r>
          </a:p>
          <a:p>
            <a:pPr algn="just">
              <a:lnSpc>
                <a:spcPts val="200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Dr inż. Joanna Budnicka-Kosior</a:t>
            </a:r>
          </a:p>
          <a:p>
            <a:pPr algn="just">
              <a:lnSpc>
                <a:spcPts val="2000"/>
              </a:lnSpc>
            </a:pPr>
          </a:p>
          <a:p>
            <a:pPr algn="just">
              <a:lnSpc>
                <a:spcPts val="2000"/>
              </a:lnSpc>
            </a:pPr>
          </a:p>
          <a:p>
            <a:pPr algn="just">
              <a:lnSpc>
                <a:spcPts val="2000"/>
              </a:lnSpc>
            </a:pPr>
          </a:p>
          <a:p>
            <a:pPr algn="just">
              <a:lnSpc>
                <a:spcPts val="200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3155276" y="7633393"/>
            <a:ext cx="4911819" cy="2489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000"/>
              </a:lnSpc>
            </a:pPr>
            <a:r>
              <a:rPr lang="en-US" sz="2000" b="true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Studenci kierunku</a:t>
            </a:r>
          </a:p>
          <a:p>
            <a:pPr algn="r">
              <a:lnSpc>
                <a:spcPts val="2000"/>
              </a:lnSpc>
            </a:pPr>
            <a:r>
              <a:rPr lang="en-US" sz="2000" b="true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Gospodarka Przestrzenna:</a:t>
            </a:r>
          </a:p>
          <a:p>
            <a:pPr algn="r">
              <a:lnSpc>
                <a:spcPts val="200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Martyna Błaszczyk</a:t>
            </a:r>
          </a:p>
          <a:p>
            <a:pPr algn="r">
              <a:lnSpc>
                <a:spcPts val="200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Dominika Jałowiczor</a:t>
            </a:r>
          </a:p>
          <a:p>
            <a:pPr algn="r">
              <a:lnSpc>
                <a:spcPts val="200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Wiktoria Krajewska</a:t>
            </a:r>
          </a:p>
          <a:p>
            <a:pPr algn="r">
              <a:lnSpc>
                <a:spcPts val="200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Julia Lewandowska</a:t>
            </a:r>
          </a:p>
          <a:p>
            <a:pPr algn="r">
              <a:lnSpc>
                <a:spcPts val="200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Julia Maćkosz</a:t>
            </a:r>
          </a:p>
          <a:p>
            <a:pPr algn="r">
              <a:lnSpc>
                <a:spcPts val="200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Laura Mierzejewska</a:t>
            </a:r>
          </a:p>
          <a:p>
            <a:pPr algn="r">
              <a:lnSpc>
                <a:spcPts val="200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Urszula Mokiejewska </a:t>
            </a:r>
          </a:p>
          <a:p>
            <a:pPr algn="r">
              <a:lnSpc>
                <a:spcPts val="2000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6454399" y="176283"/>
            <a:ext cx="11681516" cy="260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00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Warszawa, 6 grudnia 2024 r.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190672" y="6377272"/>
            <a:ext cx="13346817" cy="291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340"/>
              </a:lnSpc>
            </a:pPr>
            <a:r>
              <a:rPr lang="en-US" sz="18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Projekt dofinansowany w systemie grantowym tzw. Konkurs Główny edycja 2024.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Organic Line Element"/>
          <p:cNvSpPr/>
          <p:nvPr/>
        </p:nvSpPr>
        <p:spPr>
          <a:xfrm flipH="false" flipV="false" rot="0">
            <a:off x="12610204" y="-571500"/>
            <a:ext cx="6626483" cy="5715000"/>
          </a:xfrm>
          <a:custGeom>
            <a:avLst/>
            <a:gdLst/>
            <a:ahLst/>
            <a:cxnLst/>
            <a:rect r="r" b="b" t="t" l="l"/>
            <a:pathLst>
              <a:path h="5715000" w="6626483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 descr="Organic Line Element"/>
          <p:cNvSpPr/>
          <p:nvPr/>
        </p:nvSpPr>
        <p:spPr>
          <a:xfrm flipH="false" flipV="false" rot="-1266137">
            <a:off x="-1277219" y="5897732"/>
            <a:ext cx="5210769" cy="6721137"/>
          </a:xfrm>
          <a:custGeom>
            <a:avLst/>
            <a:gdLst/>
            <a:ahLst/>
            <a:cxnLst/>
            <a:rect r="r" b="b" t="t" l="l"/>
            <a:pathLst>
              <a:path h="6721137" w="5210769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 descr="Curve Line"/>
          <p:cNvSpPr/>
          <p:nvPr/>
        </p:nvSpPr>
        <p:spPr>
          <a:xfrm flipH="false" flipV="false" rot="-5569636">
            <a:off x="779619" y="-2269556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 descr="Curve Line"/>
          <p:cNvSpPr/>
          <p:nvPr/>
        </p:nvSpPr>
        <p:spPr>
          <a:xfrm flipH="false" flipV="false" rot="-3755510">
            <a:off x="14637629" y="5499669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590890" y="2286000"/>
            <a:ext cx="5668410" cy="7545305"/>
          </a:xfrm>
          <a:custGeom>
            <a:avLst/>
            <a:gdLst/>
            <a:ahLst/>
            <a:cxnLst/>
            <a:rect r="r" b="b" t="t" l="l"/>
            <a:pathLst>
              <a:path h="7545305" w="5668410">
                <a:moveTo>
                  <a:pt x="0" y="0"/>
                </a:moveTo>
                <a:lnTo>
                  <a:pt x="5668410" y="0"/>
                </a:lnTo>
                <a:lnTo>
                  <a:pt x="5668410" y="7545305"/>
                </a:lnTo>
                <a:lnTo>
                  <a:pt x="0" y="754530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864651" y="731837"/>
            <a:ext cx="4864952" cy="1057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99"/>
              </a:lnSpc>
            </a:pPr>
            <a:r>
              <a:rPr lang="en-US" sz="6999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Cel pracy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927460" y="2616725"/>
            <a:ext cx="7369668" cy="695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249"/>
              </a:lnSpc>
            </a:pPr>
            <a:r>
              <a:rPr lang="en-US" sz="2499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Celem pracy było opracowanie koncepcji historyczno-krajobrazowej ścieżki, która w sposób przystępny, atrakcyjny i subtelny przybliży dziedzictwo kulturowe i historię Bojków, dawnych mieszkańców Bieszczad. Projekt miał na celu zachowanie pamięci o tej grupie etnicznej oraz ukazanie jej wkładu w kształtowanie krajobrazu kulturowego regionu.</a:t>
            </a:r>
          </a:p>
          <a:p>
            <a:pPr algn="just" marL="0" indent="0" lvl="0">
              <a:lnSpc>
                <a:spcPts val="3249"/>
              </a:lnSpc>
            </a:pPr>
          </a:p>
          <a:p>
            <a:pPr algn="just" marL="0" indent="0" lvl="0">
              <a:lnSpc>
                <a:spcPts val="3249"/>
              </a:lnSpc>
            </a:pPr>
            <a:r>
              <a:rPr lang="en-US" sz="2499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Cel główny realizowany jest poprzez dwa szczegółowe zadania:</a:t>
            </a:r>
          </a:p>
          <a:p>
            <a:pPr algn="just" marL="539749" indent="-269875" lvl="1">
              <a:lnSpc>
                <a:spcPts val="3249"/>
              </a:lnSpc>
              <a:buAutoNum type="arabicPeriod" startAt="1"/>
            </a:pPr>
            <a:r>
              <a:rPr lang="en-US" sz="2499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Przygotowanie wirtualnej ścieżki na podstawie wcześniejszej inwentaryzacji terenowej.</a:t>
            </a:r>
          </a:p>
          <a:p>
            <a:pPr algn="just" marL="539749" indent="-269875" lvl="1">
              <a:lnSpc>
                <a:spcPts val="3249"/>
              </a:lnSpc>
              <a:buAutoNum type="arabicPeriod" startAt="1"/>
            </a:pPr>
            <a:r>
              <a:rPr lang="en-US" sz="2499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Przedstawienie programu i przebiegu ścieżki w postaci broszury.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623719" y="9995535"/>
            <a:ext cx="13346817" cy="291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40"/>
              </a:lnSpc>
            </a:pPr>
            <a:r>
              <a:rPr lang="en-US" sz="18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Projekt dofinansowany w systemie grantowym tzw. Konkurs Główny edycja 2024.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569636">
            <a:off x="779619" y="-2269556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3755510">
            <a:off x="14637629" y="5499669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3442028"/>
            <a:ext cx="7904367" cy="4794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Koncepcja ścieżki historyczno-krajobrazowej na podstawie inwentaryzacji</a:t>
            </a:r>
          </a:p>
          <a:p>
            <a:pPr algn="just">
              <a:lnSpc>
                <a:spcPts val="3499"/>
              </a:lnSpc>
            </a:pPr>
          </a:p>
          <a:p>
            <a:pPr algn="just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Stworzona trasa obejmuje najważniejsze punkty związane z kulturą, tradycją i życiem Bojków. Ścieżka bazuje na dokładnym zmapowaniu i analizie przestrzennej obiektów takich jak cerkiew, cmentarz, fundamenty domów i innych zabudowań istotnych dla życia tamtejszej ludności.</a:t>
            </a:r>
          </a:p>
          <a:p>
            <a:pPr algn="just">
              <a:lnSpc>
                <a:spcPts val="3499"/>
              </a:lnSpc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1162050"/>
            <a:ext cx="16230600" cy="930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6999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Cele szczegółowe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565865" y="3442028"/>
            <a:ext cx="7693435" cy="3917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Przedstawiony program ścieżki - broszura</a:t>
            </a:r>
          </a:p>
          <a:p>
            <a:pPr algn="just">
              <a:lnSpc>
                <a:spcPts val="3499"/>
              </a:lnSpc>
            </a:pPr>
          </a:p>
          <a:p>
            <a:pPr algn="just">
              <a:lnSpc>
                <a:spcPts val="3499"/>
              </a:lnSpc>
            </a:pPr>
          </a:p>
          <a:p>
            <a:pPr algn="just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Folder zawiera mapę ścieżki, fotografie, opisy przystanków zawartych na trasie szlaku, informacje i ciekawostki o historii, kulturze i życiu codziennym Bojków, które mają zainteresować odbiorców i ułatwić eksplorację terenu.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623719" y="9995535"/>
            <a:ext cx="13346817" cy="291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40"/>
              </a:lnSpc>
            </a:pPr>
            <a:r>
              <a:rPr lang="en-US" sz="18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Projekt dofinansowany w systemie grantowym tzw. Konkurs Główny edycja 2024.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10204" y="-571500"/>
            <a:ext cx="6626483" cy="5715000"/>
          </a:xfrm>
          <a:custGeom>
            <a:avLst/>
            <a:gdLst/>
            <a:ahLst/>
            <a:cxnLst/>
            <a:rect r="r" b="b" t="t" l="l"/>
            <a:pathLst>
              <a:path h="5715000" w="6626483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266137">
            <a:off x="-1277219" y="5897732"/>
            <a:ext cx="5210769" cy="6721137"/>
          </a:xfrm>
          <a:custGeom>
            <a:avLst/>
            <a:gdLst/>
            <a:ahLst/>
            <a:cxnLst/>
            <a:rect r="r" b="b" t="t" l="l"/>
            <a:pathLst>
              <a:path h="6721137" w="5210769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5569636">
            <a:off x="779619" y="-2269556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2113254"/>
            <a:ext cx="16230600" cy="6143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true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Zakres terytorialny:</a:t>
            </a:r>
          </a:p>
          <a:p>
            <a:pPr algn="just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Badania terenowe objęły obszar rozciągający się w dolinie potoków Łopienka, Huzyłowski, Rupny. Zinwentaryzowano i zwaloryzowano relikty dawnych zabudowań, obejść oraz istotnych miejsc zlokalizowanych na terenie dawnej wsi Łopienka. Opracowano ścieżkę historyczno-krajobrazową w całości znajdującej się na terenie nieistniejącej już, przedwojejnnej wsi Łopienka, zamieszkanej przez grupę etnograficzną bojków.</a:t>
            </a:r>
          </a:p>
          <a:p>
            <a:pPr algn="ctr">
              <a:lnSpc>
                <a:spcPts val="3240"/>
              </a:lnSpc>
            </a:pPr>
          </a:p>
          <a:p>
            <a:pPr algn="ctr">
              <a:lnSpc>
                <a:spcPts val="3240"/>
              </a:lnSpc>
            </a:pPr>
          </a:p>
          <a:p>
            <a:pPr algn="ctr">
              <a:lnSpc>
                <a:spcPts val="3240"/>
              </a:lnSpc>
            </a:pPr>
            <a:r>
              <a:rPr lang="en-US" sz="2700" b="true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Zakres merytoryczny:</a:t>
            </a:r>
          </a:p>
          <a:p>
            <a:pPr algn="just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Opracowanie historyczno-krajobrazowej ścieżki, która prowadzi przez tereny dawnych osad Bojków z naniesionymi, zidentyfikowanymi i zwaloryzowanymi pozostałościami wsi Łopienka. Przebieg szlaku oparto o istniejące już ścieżki. Dodatkowo stworzono materiał informacyjny, będący przewodnikiem po ścieżce i wsi Łopienka, w formie broszury.  </a:t>
            </a:r>
          </a:p>
          <a:p>
            <a:pPr algn="ctr">
              <a:lnSpc>
                <a:spcPts val="3240"/>
              </a:lnSpc>
            </a:pPr>
          </a:p>
          <a:p>
            <a:pPr algn="ctr">
              <a:lnSpc>
                <a:spcPts val="3240"/>
              </a:lnSpc>
            </a:pPr>
          </a:p>
        </p:txBody>
      </p:sp>
      <p:sp>
        <p:nvSpPr>
          <p:cNvPr name="Freeform 6" id="6"/>
          <p:cNvSpPr/>
          <p:nvPr/>
        </p:nvSpPr>
        <p:spPr>
          <a:xfrm flipH="false" flipV="false" rot="-3755510">
            <a:off x="14637629" y="5499669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895648" y="630238"/>
            <a:ext cx="8496705" cy="930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6999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Zakres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576628" y="9995535"/>
            <a:ext cx="13346817" cy="291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40"/>
              </a:lnSpc>
            </a:pPr>
            <a:r>
              <a:rPr lang="en-US" sz="18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Projekt dofinansowany w systemie grantowym tzw. Konkurs Główny edycja 2024.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10204" y="-571500"/>
            <a:ext cx="6626483" cy="5715000"/>
          </a:xfrm>
          <a:custGeom>
            <a:avLst/>
            <a:gdLst/>
            <a:ahLst/>
            <a:cxnLst/>
            <a:rect r="r" b="b" t="t" l="l"/>
            <a:pathLst>
              <a:path h="5715000" w="6626483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266137">
            <a:off x="-1277219" y="5897732"/>
            <a:ext cx="5210769" cy="6721137"/>
          </a:xfrm>
          <a:custGeom>
            <a:avLst/>
            <a:gdLst/>
            <a:ahLst/>
            <a:cxnLst/>
            <a:rect r="r" b="b" t="t" l="l"/>
            <a:pathLst>
              <a:path h="6721137" w="5210769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5569636">
            <a:off x="779619" y="-2269556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3755510">
            <a:off x="14637629" y="5499669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0152" y="4769957"/>
            <a:ext cx="4042352" cy="5380835"/>
          </a:xfrm>
          <a:custGeom>
            <a:avLst/>
            <a:gdLst/>
            <a:ahLst/>
            <a:cxnLst/>
            <a:rect r="r" b="b" t="t" l="l"/>
            <a:pathLst>
              <a:path h="5380835" w="4042352">
                <a:moveTo>
                  <a:pt x="0" y="0"/>
                </a:moveTo>
                <a:lnTo>
                  <a:pt x="4042352" y="0"/>
                </a:lnTo>
                <a:lnTo>
                  <a:pt x="4042352" y="5380835"/>
                </a:lnTo>
                <a:lnTo>
                  <a:pt x="0" y="538083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03411" y="1260475"/>
            <a:ext cx="2335835" cy="3109264"/>
          </a:xfrm>
          <a:custGeom>
            <a:avLst/>
            <a:gdLst/>
            <a:ahLst/>
            <a:cxnLst/>
            <a:rect r="r" b="b" t="t" l="l"/>
            <a:pathLst>
              <a:path h="3109264" w="2335835">
                <a:moveTo>
                  <a:pt x="0" y="0"/>
                </a:moveTo>
                <a:lnTo>
                  <a:pt x="2335835" y="0"/>
                </a:lnTo>
                <a:lnTo>
                  <a:pt x="2335835" y="3109264"/>
                </a:lnTo>
                <a:lnTo>
                  <a:pt x="0" y="310926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965689" y="2719574"/>
            <a:ext cx="5210346" cy="6935569"/>
          </a:xfrm>
          <a:custGeom>
            <a:avLst/>
            <a:gdLst/>
            <a:ahLst/>
            <a:cxnLst/>
            <a:rect r="r" b="b" t="t" l="l"/>
            <a:pathLst>
              <a:path h="6935569" w="5210346">
                <a:moveTo>
                  <a:pt x="0" y="0"/>
                </a:moveTo>
                <a:lnTo>
                  <a:pt x="5210346" y="0"/>
                </a:lnTo>
                <a:lnTo>
                  <a:pt x="5210346" y="6935569"/>
                </a:lnTo>
                <a:lnTo>
                  <a:pt x="0" y="693556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145530" y="4796949"/>
            <a:ext cx="7643378" cy="2867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582930" indent="-291465" lvl="1">
              <a:lnSpc>
                <a:spcPts val="3240"/>
              </a:lnSpc>
              <a:buAutoNum type="arabicPeriod" startAt="1"/>
            </a:pP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Obranie motywu przewodniego szlaku </a:t>
            </a:r>
          </a:p>
          <a:p>
            <a:pPr algn="just" marL="582930" indent="-291465" lvl="1">
              <a:lnSpc>
                <a:spcPts val="3240"/>
              </a:lnSpc>
              <a:buAutoNum type="arabicPeriod" startAt="1"/>
            </a:pP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Tematyzacja szlaku </a:t>
            </a:r>
          </a:p>
          <a:p>
            <a:pPr algn="just" marL="582930" indent="-291465" lvl="1">
              <a:lnSpc>
                <a:spcPts val="3240"/>
              </a:lnSpc>
              <a:buAutoNum type="arabicPeriod" startAt="1"/>
            </a:pP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Walory krajobrazowe</a:t>
            </a:r>
          </a:p>
          <a:p>
            <a:pPr algn="just" marL="582930" indent="-291465" lvl="1">
              <a:lnSpc>
                <a:spcPts val="3240"/>
              </a:lnSpc>
              <a:buAutoNum type="arabicPeriod" startAt="1"/>
            </a:pP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Multisensoryczność</a:t>
            </a:r>
          </a:p>
          <a:p>
            <a:pPr algn="just" marL="582930" indent="-291465" lvl="1">
              <a:lnSpc>
                <a:spcPts val="3240"/>
              </a:lnSpc>
              <a:buAutoNum type="arabicPeriod" startAt="1"/>
            </a:pP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Powiązania komunikacyjne</a:t>
            </a:r>
          </a:p>
          <a:p>
            <a:pPr algn="just" marL="582930" indent="-291465" lvl="1">
              <a:lnSpc>
                <a:spcPts val="3240"/>
              </a:lnSpc>
              <a:buAutoNum type="arabicPeriod" startAt="1"/>
            </a:pP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Dostępność społeczna szlaku</a:t>
            </a:r>
          </a:p>
          <a:p>
            <a:pPr algn="just" marL="582930" indent="-291465" lvl="1">
              <a:lnSpc>
                <a:spcPts val="3240"/>
              </a:lnSpc>
              <a:buAutoNum type="arabicPeriod" startAt="1"/>
            </a:pP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Zagospodarowanie szlaku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630238"/>
            <a:ext cx="16230600" cy="1816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6999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Zasady i rekomendacje wyznaczania szlaku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623719" y="9995535"/>
            <a:ext cx="13346817" cy="291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40"/>
              </a:lnSpc>
            </a:pPr>
            <a:r>
              <a:rPr lang="en-US" sz="18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Projekt dofinansowany w systemie grantowym tzw. Konkurs Główny edycja 2024.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10204" y="-571500"/>
            <a:ext cx="6626483" cy="5715000"/>
          </a:xfrm>
          <a:custGeom>
            <a:avLst/>
            <a:gdLst/>
            <a:ahLst/>
            <a:cxnLst/>
            <a:rect r="r" b="b" t="t" l="l"/>
            <a:pathLst>
              <a:path h="5715000" w="6626483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862012"/>
            <a:ext cx="16230600" cy="930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6999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Metodyka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-1266137">
            <a:off x="-1277219" y="5897732"/>
            <a:ext cx="5210769" cy="6721137"/>
          </a:xfrm>
          <a:custGeom>
            <a:avLst/>
            <a:gdLst/>
            <a:ahLst/>
            <a:cxnLst/>
            <a:rect r="r" b="b" t="t" l="l"/>
            <a:pathLst>
              <a:path h="6721137" w="5210769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569636">
            <a:off x="779619" y="-2269556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3755510">
            <a:off x="14637629" y="5499669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100338" y="2586891"/>
            <a:ext cx="16087325" cy="6242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124"/>
              </a:lnSpc>
            </a:pPr>
            <a:r>
              <a:rPr lang="en-US" sz="2499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  Pracę zaczęto od analizy historycznych źródeł, map i dostępnych materiałów istotnych do stworzenia koncepcji szlaku. Obszar wsi Łopienka został poddany inwentaryzacji pod kątem odnalezienia pozostałości zabudowań bojkowskich i identyfikacji najcenniejszych elementów wsi Łopienka. Do zlokalizowania tych elementów na mapie zastosowano aplikację na telefon </a:t>
            </a:r>
            <a:r>
              <a:rPr lang="en-US" sz="2499" b="true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mBDL, </a:t>
            </a:r>
            <a:r>
              <a:rPr lang="en-US" sz="2499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stworzoną przez Biuro urządzania Lasu i Geodezji, wskazującą współrzędne miejsca wg </a:t>
            </a:r>
            <a:r>
              <a:rPr lang="en-US" sz="2499" b="true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układu 1992 (EPSG 2180), </a:t>
            </a:r>
            <a:r>
              <a:rPr lang="en-US" sz="2499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które zostały zapisane w formacie </a:t>
            </a:r>
            <a:r>
              <a:rPr lang="en-US" sz="2499" b="true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GPX</a:t>
            </a:r>
            <a:r>
              <a:rPr lang="en-US" sz="2499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.</a:t>
            </a:r>
          </a:p>
          <a:p>
            <a:pPr algn="just">
              <a:lnSpc>
                <a:spcPts val="3124"/>
              </a:lnSpc>
            </a:pPr>
            <a:r>
              <a:rPr lang="en-US" sz="2499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    Na podstawie zebranych współrzędnych rozpoczęto pracę w programie </a:t>
            </a:r>
            <a:r>
              <a:rPr lang="en-US" sz="2499" b="true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QGIS wersja 3.28.  </a:t>
            </a:r>
            <a:r>
              <a:rPr lang="en-US" sz="2499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nad opracowaniem koncepcji szlaku pamięci. Prace właściwe nad utworzeniem ścieżki rozpoczęto od wyeksportowaniu wstępnie przetworzonych współrzędnych oraz pozostałych danych i wstawieniu ich do usługi </a:t>
            </a:r>
            <a:r>
              <a:rPr lang="en-US" sz="2499" b="true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ArcGIS Online </a:t>
            </a:r>
            <a:r>
              <a:rPr lang="en-US" sz="2499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opracowanego przez firmę</a:t>
            </a:r>
            <a:r>
              <a:rPr lang="en-US" sz="2499" b="true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 ESRI.</a:t>
            </a:r>
            <a:r>
              <a:rPr lang="en-US" sz="2499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W programie prace opierały się o waloryzację, symbolizację obiektów i szczegółowe przetworzenie danych.</a:t>
            </a:r>
          </a:p>
          <a:p>
            <a:pPr algn="just">
              <a:lnSpc>
                <a:spcPts val="3124"/>
              </a:lnSpc>
            </a:pPr>
            <a:r>
              <a:rPr lang="en-US" sz="2499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    Efektem pracy było przedstawienie wizualizacji wyników pracy, czyli szlaku turystycznego o najłatwiejszym poziomie trudności używając kreatora </a:t>
            </a:r>
            <a:r>
              <a:rPr lang="en-US" sz="2499" b="true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ArcGIS Story Maps.</a:t>
            </a:r>
          </a:p>
          <a:p>
            <a:pPr algn="just">
              <a:lnSpc>
                <a:spcPts val="3124"/>
              </a:lnSpc>
            </a:pPr>
            <a:r>
              <a:rPr lang="en-US" sz="2499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  Na podstawie szlaku pamięci została zaprojektowana broszura informacyjna, przy użyciu programu online </a:t>
            </a:r>
            <a:r>
              <a:rPr lang="en-US" sz="2499" b="true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CANVA</a:t>
            </a:r>
            <a:r>
              <a:rPr lang="en-US" sz="2499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. Koncepcja ścieżki oraz broszura zawierają autorskie zdjęcia oraz cenne informacje o wsi Łopienka i grupie etnograficznej Bojków.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623719" y="9995535"/>
            <a:ext cx="13346817" cy="291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40"/>
              </a:lnSpc>
            </a:pPr>
            <a:r>
              <a:rPr lang="en-US" sz="18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Projekt dofinansowany w systemie grantowym tzw. Konkurs Główny edycja 2024.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 descr="Organic Line Element"/>
          <p:cNvSpPr/>
          <p:nvPr/>
        </p:nvSpPr>
        <p:spPr>
          <a:xfrm flipH="false" flipV="false" rot="0">
            <a:off x="12610204" y="-571500"/>
            <a:ext cx="6626483" cy="5715000"/>
          </a:xfrm>
          <a:custGeom>
            <a:avLst/>
            <a:gdLst/>
            <a:ahLst/>
            <a:cxnLst/>
            <a:rect r="r" b="b" t="t" l="l"/>
            <a:pathLst>
              <a:path h="5715000" w="6626483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 descr="Organic Line Element"/>
          <p:cNvSpPr/>
          <p:nvPr/>
        </p:nvSpPr>
        <p:spPr>
          <a:xfrm flipH="false" flipV="false" rot="-1266137">
            <a:off x="-1277219" y="5897732"/>
            <a:ext cx="5210769" cy="6721137"/>
          </a:xfrm>
          <a:custGeom>
            <a:avLst/>
            <a:gdLst/>
            <a:ahLst/>
            <a:cxnLst/>
            <a:rect r="r" b="b" t="t" l="l"/>
            <a:pathLst>
              <a:path h="6721137" w="5210769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 descr="Curve Line"/>
          <p:cNvSpPr/>
          <p:nvPr/>
        </p:nvSpPr>
        <p:spPr>
          <a:xfrm flipH="false" flipV="false" rot="-5569636">
            <a:off x="779619" y="-2269556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 descr="Curve Line"/>
          <p:cNvSpPr/>
          <p:nvPr/>
        </p:nvSpPr>
        <p:spPr>
          <a:xfrm flipH="false" flipV="false" rot="-3755510">
            <a:off x="14637629" y="5499669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5652866" y="3512455"/>
            <a:ext cx="6982269" cy="4148287"/>
            <a:chOff x="0" y="0"/>
            <a:chExt cx="9309692" cy="5531050"/>
          </a:xfrm>
        </p:grpSpPr>
        <p:sp>
          <p:nvSpPr>
            <p:cNvPr name="AutoShape 7" id="7"/>
            <p:cNvSpPr/>
            <p:nvPr/>
          </p:nvSpPr>
          <p:spPr>
            <a:xfrm rot="0">
              <a:off x="0" y="0"/>
              <a:ext cx="9309692" cy="5531050"/>
            </a:xfrm>
            <a:prstGeom prst="rect">
              <a:avLst/>
            </a:prstGeom>
            <a:solidFill>
              <a:srgbClr val="DAD5D1"/>
            </a:solidFill>
          </p:spPr>
        </p:sp>
        <p:sp>
          <p:nvSpPr>
            <p:cNvPr name="TextBox 8" id="8"/>
            <p:cNvSpPr txBox="true"/>
            <p:nvPr/>
          </p:nvSpPr>
          <p:spPr>
            <a:xfrm rot="0">
              <a:off x="524778" y="599691"/>
              <a:ext cx="8260135" cy="319506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9324"/>
                </a:lnSpc>
              </a:pPr>
              <a:r>
                <a:rPr lang="en-US" sz="8400">
                  <a:solidFill>
                    <a:srgbClr val="000000"/>
                  </a:solidFill>
                  <a:latin typeface="Yeseva One"/>
                  <a:ea typeface="Yeseva One"/>
                  <a:cs typeface="Yeseva One"/>
                  <a:sym typeface="Yeseva One"/>
                </a:rPr>
                <a:t>Rezultaty pracy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524778" y="4149254"/>
              <a:ext cx="8260135" cy="839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 marL="0" indent="0" lvl="0">
                <a:lnSpc>
                  <a:spcPts val="2581"/>
                </a:lnSpc>
              </a:pPr>
            </a:p>
            <a:p>
              <a:pPr algn="ctr" marL="0" indent="0" lvl="0">
                <a:lnSpc>
                  <a:spcPts val="2581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2623719" y="9995535"/>
            <a:ext cx="13346817" cy="291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40"/>
              </a:lnSpc>
            </a:pPr>
            <a:r>
              <a:rPr lang="en-US" sz="18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Projekt dofinansowany w systemie grantowym tzw. Konkurs Główny edycja 2024.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10204" y="-571500"/>
            <a:ext cx="6626483" cy="5715000"/>
          </a:xfrm>
          <a:custGeom>
            <a:avLst/>
            <a:gdLst/>
            <a:ahLst/>
            <a:cxnLst/>
            <a:rect r="r" b="b" t="t" l="l"/>
            <a:pathLst>
              <a:path h="5715000" w="6626483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266137">
            <a:off x="-1277219" y="5897732"/>
            <a:ext cx="5210769" cy="6721137"/>
          </a:xfrm>
          <a:custGeom>
            <a:avLst/>
            <a:gdLst/>
            <a:ahLst/>
            <a:cxnLst/>
            <a:rect r="r" b="b" t="t" l="l"/>
            <a:pathLst>
              <a:path h="6721137" w="5210769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5569636">
            <a:off x="779619" y="-2269556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3755510">
            <a:off x="14637629" y="5499669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83376" y="2358895"/>
            <a:ext cx="13310121" cy="6455409"/>
          </a:xfrm>
          <a:custGeom>
            <a:avLst/>
            <a:gdLst/>
            <a:ahLst/>
            <a:cxnLst/>
            <a:rect r="r" b="b" t="t" l="l"/>
            <a:pathLst>
              <a:path h="6455409" w="13310121">
                <a:moveTo>
                  <a:pt x="0" y="0"/>
                </a:moveTo>
                <a:lnTo>
                  <a:pt x="13310122" y="0"/>
                </a:lnTo>
                <a:lnTo>
                  <a:pt x="13310122" y="6455408"/>
                </a:lnTo>
                <a:lnTo>
                  <a:pt x="0" y="645540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9505521" y="4849883"/>
            <a:ext cx="8279439" cy="4928031"/>
          </a:xfrm>
          <a:custGeom>
            <a:avLst/>
            <a:gdLst/>
            <a:ahLst/>
            <a:cxnLst/>
            <a:rect r="r" b="b" t="t" l="l"/>
            <a:pathLst>
              <a:path h="4928031" w="8279439">
                <a:moveTo>
                  <a:pt x="0" y="0"/>
                </a:moveTo>
                <a:lnTo>
                  <a:pt x="8279439" y="0"/>
                </a:lnTo>
                <a:lnTo>
                  <a:pt x="8279439" y="4928030"/>
                </a:lnTo>
                <a:lnTo>
                  <a:pt x="0" y="49280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992" t="-14660" r="0" b="-13867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TextBox 8" id="8"/>
          <p:cNvSpPr txBox="true"/>
          <p:nvPr/>
        </p:nvSpPr>
        <p:spPr>
          <a:xfrm rot="0">
            <a:off x="1028700" y="1162050"/>
            <a:ext cx="16230600" cy="930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6999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Opracowany szlak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623719" y="9995535"/>
            <a:ext cx="13346817" cy="291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40"/>
              </a:lnSpc>
            </a:pPr>
            <a:r>
              <a:rPr lang="en-US" sz="18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Projekt dofinansowany w systemie grantowym tzw. Konkurs Główny edycja 2024.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10204" y="-571500"/>
            <a:ext cx="6626483" cy="5715000"/>
          </a:xfrm>
          <a:custGeom>
            <a:avLst/>
            <a:gdLst/>
            <a:ahLst/>
            <a:cxnLst/>
            <a:rect r="r" b="b" t="t" l="l"/>
            <a:pathLst>
              <a:path h="5715000" w="6626483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266137">
            <a:off x="-1277219" y="5897732"/>
            <a:ext cx="5210769" cy="6721137"/>
          </a:xfrm>
          <a:custGeom>
            <a:avLst/>
            <a:gdLst/>
            <a:ahLst/>
            <a:cxnLst/>
            <a:rect r="r" b="b" t="t" l="l"/>
            <a:pathLst>
              <a:path h="6721137" w="5210769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5569636">
            <a:off x="779619" y="-2269556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3755510">
            <a:off x="14637629" y="5499669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03981" y="2540753"/>
            <a:ext cx="8640019" cy="6079669"/>
          </a:xfrm>
          <a:custGeom>
            <a:avLst/>
            <a:gdLst/>
            <a:ahLst/>
            <a:cxnLst/>
            <a:rect r="r" b="b" t="t" l="l"/>
            <a:pathLst>
              <a:path h="6079669" w="8640019">
                <a:moveTo>
                  <a:pt x="0" y="0"/>
                </a:moveTo>
                <a:lnTo>
                  <a:pt x="8640019" y="0"/>
                </a:lnTo>
                <a:lnTo>
                  <a:pt x="8640019" y="6079668"/>
                </a:lnTo>
                <a:lnTo>
                  <a:pt x="0" y="607966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297127" y="2540753"/>
            <a:ext cx="8596775" cy="6091693"/>
          </a:xfrm>
          <a:custGeom>
            <a:avLst/>
            <a:gdLst/>
            <a:ahLst/>
            <a:cxnLst/>
            <a:rect r="r" b="b" t="t" l="l"/>
            <a:pathLst>
              <a:path h="6091693" w="8596775">
                <a:moveTo>
                  <a:pt x="0" y="0"/>
                </a:moveTo>
                <a:lnTo>
                  <a:pt x="8596775" y="0"/>
                </a:lnTo>
                <a:lnTo>
                  <a:pt x="8596775" y="6091693"/>
                </a:lnTo>
                <a:lnTo>
                  <a:pt x="0" y="609169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28700" y="630238"/>
            <a:ext cx="16230600" cy="930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6999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Broszura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623719" y="9995535"/>
            <a:ext cx="13346817" cy="291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40"/>
              </a:lnSpc>
            </a:pPr>
            <a:r>
              <a:rPr lang="en-US" sz="18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Projekt dofinansowany w systemie grantowym tzw. Konkurs Główny edycja 2024.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10204" y="-571500"/>
            <a:ext cx="6626483" cy="5715000"/>
          </a:xfrm>
          <a:custGeom>
            <a:avLst/>
            <a:gdLst/>
            <a:ahLst/>
            <a:cxnLst/>
            <a:rect r="r" b="b" t="t" l="l"/>
            <a:pathLst>
              <a:path h="5715000" w="6626483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266137">
            <a:off x="-1277219" y="5897732"/>
            <a:ext cx="5210769" cy="6721137"/>
          </a:xfrm>
          <a:custGeom>
            <a:avLst/>
            <a:gdLst/>
            <a:ahLst/>
            <a:cxnLst/>
            <a:rect r="r" b="b" t="t" l="l"/>
            <a:pathLst>
              <a:path h="6721137" w="5210769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5569636">
            <a:off x="779619" y="-2269556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3755510">
            <a:off x="14637629" y="5499669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162050"/>
            <a:ext cx="16230600" cy="930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6999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Źródła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2520315"/>
            <a:ext cx="16230600" cy="7494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Muzeum Kultury Bojków w Myczkowie </a:t>
            </a:r>
          </a:p>
          <a:p>
            <a:pPr algn="l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Muzeum Budownictwa Ludowego w Sanoku</a:t>
            </a:r>
          </a:p>
          <a:p>
            <a:pPr algn="l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Kieszek A, 2012, Wybrane aspekty ulepszania gruntowych nawierzchni szlaków pieszych dla potrzeb turystyki pieszej, Wydawnictwo Wydziału Turystyki i Rekreacji Akademii Wychowania Fizycznego Józefa Piłsudskiego w Warszawie, Warszawa  </a:t>
            </a:r>
          </a:p>
          <a:p>
            <a:pPr algn="l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Krąż P., Hibner J., 2016, Atrakcyjność wizualna krajobrazu wybranych polan w Tatrzańskim Parku Narodowym, Wydawnictwo Uniwersytet Jagielloński, Kraków  </a:t>
            </a:r>
          </a:p>
          <a:p>
            <a:pPr algn="l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Rogowski M, 2012, Atrakcyjność turystyczna szlaków pieszych – metody oceny  </a:t>
            </a:r>
          </a:p>
          <a:p>
            <a:pPr algn="l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Rogowski M, 2012, Ocena atrakcyjności turystycznej szlaków pieszych na wybranych przykładach z Dolnego Śląska, Bogucki Wydawnictwo Naukowe, Poznań </a:t>
            </a:r>
          </a:p>
          <a:p>
            <a:pPr algn="l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Senetra A i in., 2020, An Evaluation of the Impact of Hiking Tourism on the Ecological Status of Alpine Lakes—A Case Study ofthe Valley of Dolina Pieciu Stawów Polskich in the Tatra Mountains, Wydawnictwo Uniwersytetu Warmińsko - Mazurskiego w Olsztynie, Olsztyn  </a:t>
            </a:r>
          </a:p>
          <a:p>
            <a:pPr algn="l" marL="518160" indent="-259080" lvl="1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Kołodziejczyk K. 2015, </a:t>
            </a:r>
            <a:r>
              <a:rPr lang="en-US" sz="2400" i="true">
                <a:solidFill>
                  <a:srgbClr val="000000"/>
                </a:solidFill>
                <a:latin typeface="Libre Baskerville Italics"/>
                <a:ea typeface="Libre Baskerville Italics"/>
                <a:cs typeface="Libre Baskerville Italics"/>
                <a:sym typeface="Libre Baskerville Italics"/>
              </a:rPr>
              <a:t>Wzorce zagospodarowania szlaków turystycznych w górach średnich na wybranych przykładach europejskich</a:t>
            </a:r>
            <a:r>
              <a:rPr lang="en-US" sz="24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, Instytut Geografii i Rozwoju Regionalnego Uniwersytetu Wrocławskiego, Wrocław </a:t>
            </a:r>
          </a:p>
          <a:p>
            <a:pPr algn="l">
              <a:lnSpc>
                <a:spcPts val="3359"/>
              </a:lnSpc>
            </a:pPr>
          </a:p>
          <a:p>
            <a:pPr algn="l">
              <a:lnSpc>
                <a:spcPts val="2879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2623719" y="9995535"/>
            <a:ext cx="13346817" cy="291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40"/>
              </a:lnSpc>
            </a:pPr>
            <a:r>
              <a:rPr lang="en-US" sz="18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Projekt dofinansowany w systemie grantowym tzw. Konkurs Główny edycja 2024.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AD5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791179" y="4175125"/>
            <a:ext cx="6705642" cy="2079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Dziękujemy za uwagę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2610204" y="-571500"/>
            <a:ext cx="6626483" cy="5715000"/>
          </a:xfrm>
          <a:custGeom>
            <a:avLst/>
            <a:gdLst/>
            <a:ahLst/>
            <a:cxnLst/>
            <a:rect r="r" b="b" t="t" l="l"/>
            <a:pathLst>
              <a:path h="5715000" w="6626483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266137">
            <a:off x="-1277219" y="5897732"/>
            <a:ext cx="5210769" cy="6721137"/>
          </a:xfrm>
          <a:custGeom>
            <a:avLst/>
            <a:gdLst/>
            <a:ahLst/>
            <a:cxnLst/>
            <a:rect r="r" b="b" t="t" l="l"/>
            <a:pathLst>
              <a:path h="6721137" w="5210769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3755510">
            <a:off x="14637629" y="5499669"/>
            <a:ext cx="4096053" cy="7060062"/>
          </a:xfrm>
          <a:custGeom>
            <a:avLst/>
            <a:gdLst/>
            <a:ahLst/>
            <a:cxnLst/>
            <a:rect r="r" b="b" t="t" l="l"/>
            <a:pathLst>
              <a:path h="7060062" w="4096053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496821" y="41567"/>
            <a:ext cx="5791179" cy="10287000"/>
          </a:xfrm>
          <a:custGeom>
            <a:avLst/>
            <a:gdLst/>
            <a:ahLst/>
            <a:cxnLst/>
            <a:rect r="r" b="b" t="t" l="l"/>
            <a:pathLst>
              <a:path h="10287000" w="5791179">
                <a:moveTo>
                  <a:pt x="0" y="0"/>
                </a:moveTo>
                <a:lnTo>
                  <a:pt x="5791179" y="0"/>
                </a:lnTo>
                <a:lnTo>
                  <a:pt x="579117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6509" t="0" r="-683" b="-2497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278389" y="41567"/>
            <a:ext cx="6069568" cy="10287000"/>
          </a:xfrm>
          <a:custGeom>
            <a:avLst/>
            <a:gdLst/>
            <a:ahLst/>
            <a:cxnLst/>
            <a:rect r="r" b="b" t="t" l="l"/>
            <a:pathLst>
              <a:path h="10287000" w="6069568">
                <a:moveTo>
                  <a:pt x="0" y="0"/>
                </a:moveTo>
                <a:lnTo>
                  <a:pt x="6069568" y="0"/>
                </a:lnTo>
                <a:lnTo>
                  <a:pt x="606956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31282" t="0" r="-32482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519645" y="8679995"/>
            <a:ext cx="7248710" cy="2489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00"/>
              </a:lnSpc>
            </a:pPr>
          </a:p>
          <a:p>
            <a:pPr algn="ctr">
              <a:lnSpc>
                <a:spcPts val="2000"/>
              </a:lnSpc>
            </a:pPr>
            <a:r>
              <a:rPr lang="en-US" sz="2000" b="true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Opiekunowie zespołu badawczego:</a:t>
            </a:r>
          </a:p>
          <a:p>
            <a:pPr algn="ctr">
              <a:lnSpc>
                <a:spcPts val="200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Dr Anna Długozima</a:t>
            </a:r>
          </a:p>
          <a:p>
            <a:pPr algn="ctr">
              <a:lnSpc>
                <a:spcPts val="200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Dr Izabela Dymitryszyn</a:t>
            </a:r>
          </a:p>
          <a:p>
            <a:pPr algn="ctr">
              <a:lnSpc>
                <a:spcPts val="200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Dr Ewa Kosiacka-Beck</a:t>
            </a:r>
          </a:p>
          <a:p>
            <a:pPr algn="ctr">
              <a:lnSpc>
                <a:spcPts val="200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Dr inż. Joanna Budnicka-Kosior</a:t>
            </a:r>
          </a:p>
          <a:p>
            <a:pPr algn="ctr">
              <a:lnSpc>
                <a:spcPts val="2000"/>
              </a:lnSpc>
            </a:pPr>
          </a:p>
          <a:p>
            <a:pPr algn="ctr">
              <a:lnSpc>
                <a:spcPts val="2000"/>
              </a:lnSpc>
            </a:pPr>
          </a:p>
          <a:p>
            <a:pPr algn="ctr">
              <a:lnSpc>
                <a:spcPts val="2000"/>
              </a:lnSpc>
            </a:pPr>
          </a:p>
          <a:p>
            <a:pPr algn="ctr">
              <a:lnSpc>
                <a:spcPts val="2000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3283182" y="214629"/>
            <a:ext cx="11721636" cy="2489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000" b="true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Studenci kierunku</a:t>
            </a:r>
          </a:p>
          <a:p>
            <a:pPr algn="ctr">
              <a:lnSpc>
                <a:spcPts val="2000"/>
              </a:lnSpc>
            </a:pPr>
            <a:r>
              <a:rPr lang="en-US" sz="2000" b="true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Gospodarka Przestrzenna:</a:t>
            </a:r>
          </a:p>
          <a:p>
            <a:pPr algn="ctr">
              <a:lnSpc>
                <a:spcPts val="200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Martyna </a:t>
            </a: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Błaszczyk </a:t>
            </a:r>
          </a:p>
          <a:p>
            <a:pPr algn="ctr">
              <a:lnSpc>
                <a:spcPts val="200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Dominika </a:t>
            </a: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Jałowiczor </a:t>
            </a:r>
          </a:p>
          <a:p>
            <a:pPr algn="ctr">
              <a:lnSpc>
                <a:spcPts val="200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Wiktoria </a:t>
            </a: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Krajewska </a:t>
            </a:r>
          </a:p>
          <a:p>
            <a:pPr algn="ctr">
              <a:lnSpc>
                <a:spcPts val="200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Julia </a:t>
            </a: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Lewandowska </a:t>
            </a:r>
          </a:p>
          <a:p>
            <a:pPr algn="ctr">
              <a:lnSpc>
                <a:spcPts val="200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Julia </a:t>
            </a: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Maćkosz </a:t>
            </a:r>
          </a:p>
          <a:p>
            <a:pPr algn="ctr">
              <a:lnSpc>
                <a:spcPts val="200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Laura </a:t>
            </a: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Mierzejewska</a:t>
            </a:r>
          </a:p>
          <a:p>
            <a:pPr algn="ctr">
              <a:lnSpc>
                <a:spcPts val="200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Urszula </a:t>
            </a: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Mokiejewska </a:t>
            </a:r>
          </a:p>
          <a:p>
            <a:pPr algn="ctr">
              <a:lnSpc>
                <a:spcPts val="200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DAGXGuggATU</dc:identifier>
  <dcterms:modified xsi:type="dcterms:W3CDTF">2011-08-01T06:04:30Z</dcterms:modified>
  <cp:revision>1</cp:revision>
  <dc:title>prezentacja 2</dc:title>
</cp:coreProperties>
</file>